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Inter SemiBold"/>
      <p:regular r:id="rId20"/>
      <p:bold r:id="rId21"/>
    </p:embeddedFont>
    <p:embeddedFont>
      <p:font typeface="Inter"/>
      <p:regular r:id="rId22"/>
      <p:bold r:id="rId23"/>
    </p:embeddedFont>
    <p:embeddedFont>
      <p:font typeface="IBM Plex Serif"/>
      <p:regular r:id="rId24"/>
      <p:bold r:id="rId25"/>
      <p:italic r:id="rId26"/>
      <p:boldItalic r:id="rId27"/>
    </p:embeddedFont>
    <p:embeddedFont>
      <p:font typeface="IBM Plex Serif ExtraLight"/>
      <p:regular r:id="rId28"/>
      <p:bold r:id="rId29"/>
      <p:italic r:id="rId30"/>
      <p:boldItalic r:id="rId31"/>
    </p:embeddedFont>
    <p:embeddedFont>
      <p:font typeface="Inter Medium"/>
      <p:regular r:id="rId32"/>
      <p:bold r:id="rId33"/>
    </p:embeddedFont>
    <p:embeddedFont>
      <p:font typeface="Inter ExtraLight"/>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InterSemiBold-regular.fntdata"/><Relationship Id="rId22" Type="http://schemas.openxmlformats.org/officeDocument/2006/relationships/font" Target="fonts/Inter-regular.fntdata"/><Relationship Id="rId21" Type="http://schemas.openxmlformats.org/officeDocument/2006/relationships/font" Target="fonts/InterSemiBold-bold.fntdata"/><Relationship Id="rId24" Type="http://schemas.openxmlformats.org/officeDocument/2006/relationships/font" Target="fonts/IBMPlexSerif-regular.fntdata"/><Relationship Id="rId23"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BMPlexSerif-italic.fntdata"/><Relationship Id="rId25" Type="http://schemas.openxmlformats.org/officeDocument/2006/relationships/font" Target="fonts/IBMPlexSerif-bold.fntdata"/><Relationship Id="rId28" Type="http://schemas.openxmlformats.org/officeDocument/2006/relationships/font" Target="fonts/IBMPlexSerifExtraLight-regular.fntdata"/><Relationship Id="rId27" Type="http://schemas.openxmlformats.org/officeDocument/2006/relationships/font" Target="fonts/IBMPlexSerif-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BMPlexSerifExtraLigh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BMPlexSerifExtraLight-boldItalic.fntdata"/><Relationship Id="rId30" Type="http://schemas.openxmlformats.org/officeDocument/2006/relationships/font" Target="fonts/IBMPlexSerifExtraLight-italic.fntdata"/><Relationship Id="rId11" Type="http://schemas.openxmlformats.org/officeDocument/2006/relationships/slide" Target="slides/slide6.xml"/><Relationship Id="rId33" Type="http://schemas.openxmlformats.org/officeDocument/2006/relationships/font" Target="fonts/InterMedium-bold.fntdata"/><Relationship Id="rId10" Type="http://schemas.openxmlformats.org/officeDocument/2006/relationships/slide" Target="slides/slide5.xml"/><Relationship Id="rId32" Type="http://schemas.openxmlformats.org/officeDocument/2006/relationships/font" Target="fonts/InterMedium-regular.fntdata"/><Relationship Id="rId13" Type="http://schemas.openxmlformats.org/officeDocument/2006/relationships/slide" Target="slides/slide8.xml"/><Relationship Id="rId35" Type="http://schemas.openxmlformats.org/officeDocument/2006/relationships/font" Target="fonts/InterExtraLight-bold.fntdata"/><Relationship Id="rId12" Type="http://schemas.openxmlformats.org/officeDocument/2006/relationships/slide" Target="slides/slide7.xml"/><Relationship Id="rId34" Type="http://schemas.openxmlformats.org/officeDocument/2006/relationships/font" Target="fonts/InterExtraLight-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8a73a350d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8a73a350d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8b65551bc5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8b65551bc5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91620fb91d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91620fb91d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91620fb91d_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91620fb91d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91620fb91d_4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91620fb91d_4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8a73a350d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8a73a350d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8d354c09a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8d354c09a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8d354c09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8d354c09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8a73a350d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8a73a350d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b65551bc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8b65551bc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8a73a350df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8a73a350df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91620fb91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91620fb91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8a73a350df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8a73a350df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9.png"/><Relationship Id="rId11" Type="http://schemas.openxmlformats.org/officeDocument/2006/relationships/image" Target="../media/image1.png"/><Relationship Id="rId10" Type="http://schemas.openxmlformats.org/officeDocument/2006/relationships/image" Target="../media/image30.png"/><Relationship Id="rId9" Type="http://schemas.openxmlformats.org/officeDocument/2006/relationships/image" Target="../media/image5.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2.jp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18.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23.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2.jp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7.png"/><Relationship Id="rId6" Type="http://schemas.openxmlformats.org/officeDocument/2006/relationships/image" Target="../media/image21.pn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hyperlink" Target="http://www.abh-ace.be/en" TargetMode="External"/><Relationship Id="rId11" Type="http://schemas.openxmlformats.org/officeDocument/2006/relationships/image" Target="../media/image28.png"/><Relationship Id="rId10" Type="http://schemas.openxmlformats.org/officeDocument/2006/relationships/image" Target="../media/image29.png"/><Relationship Id="rId12" Type="http://schemas.openxmlformats.org/officeDocument/2006/relationships/image" Target="../media/image1.png"/><Relationship Id="rId9" Type="http://schemas.openxmlformats.org/officeDocument/2006/relationships/image" Target="../media/image25.png"/><Relationship Id="rId5" Type="http://schemas.openxmlformats.org/officeDocument/2006/relationships/hyperlink" Target="http://www.investinwallonia.be" TargetMode="External"/><Relationship Id="rId6" Type="http://schemas.openxmlformats.org/officeDocument/2006/relationships/hyperlink" Target="http://why.brussels/life-science/" TargetMode="External"/><Relationship Id="rId7" Type="http://schemas.openxmlformats.org/officeDocument/2006/relationships/image" Target="../media/image5.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5709" l="6010" r="21393" t="11061"/>
          <a:stretch/>
        </p:blipFill>
        <p:spPr>
          <a:xfrm>
            <a:off x="1170700" y="0"/>
            <a:ext cx="7973149" cy="5143498"/>
          </a:xfrm>
          <a:prstGeom prst="rect">
            <a:avLst/>
          </a:prstGeom>
          <a:noFill/>
          <a:ln>
            <a:noFill/>
          </a:ln>
        </p:spPr>
      </p:pic>
      <p:pic>
        <p:nvPicPr>
          <p:cNvPr id="55" name="Google Shape;55;p13"/>
          <p:cNvPicPr preferRelativeResize="0"/>
          <p:nvPr/>
        </p:nvPicPr>
        <p:blipFill>
          <a:blip r:embed="rId4">
            <a:alphaModFix/>
          </a:blip>
          <a:stretch>
            <a:fillRect/>
          </a:stretch>
        </p:blipFill>
        <p:spPr>
          <a:xfrm>
            <a:off x="475000" y="541800"/>
            <a:ext cx="1852876" cy="944100"/>
          </a:xfrm>
          <a:prstGeom prst="rect">
            <a:avLst/>
          </a:prstGeom>
          <a:noFill/>
          <a:ln>
            <a:noFill/>
          </a:ln>
        </p:spPr>
      </p:pic>
      <p:sp>
        <p:nvSpPr>
          <p:cNvPr id="56" name="Google Shape;56;p13"/>
          <p:cNvSpPr txBox="1"/>
          <p:nvPr/>
        </p:nvSpPr>
        <p:spPr>
          <a:xfrm>
            <a:off x="475000" y="3035450"/>
            <a:ext cx="42567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700">
                <a:solidFill>
                  <a:srgbClr val="35073D"/>
                </a:solidFill>
                <a:latin typeface="Inter"/>
                <a:ea typeface="Inter"/>
                <a:cs typeface="Inter"/>
                <a:sym typeface="Inter"/>
              </a:rPr>
              <a:t>The health &amp;</a:t>
            </a:r>
            <a:endParaRPr b="1" sz="2700">
              <a:solidFill>
                <a:srgbClr val="35073D"/>
              </a:solidFill>
              <a:latin typeface="Inter"/>
              <a:ea typeface="Inter"/>
              <a:cs typeface="Inter"/>
              <a:sym typeface="Inter"/>
            </a:endParaRPr>
          </a:p>
          <a:p>
            <a:pPr indent="0" lvl="0" marL="0" rtl="0" algn="l">
              <a:spcBef>
                <a:spcPts val="0"/>
              </a:spcBef>
              <a:spcAft>
                <a:spcPts val="0"/>
              </a:spcAft>
              <a:buNone/>
            </a:pPr>
            <a:r>
              <a:rPr b="1" lang="en-GB" sz="2700">
                <a:solidFill>
                  <a:srgbClr val="35073D"/>
                </a:solidFill>
                <a:latin typeface="Inter"/>
                <a:ea typeface="Inter"/>
                <a:cs typeface="Inter"/>
                <a:sym typeface="Inter"/>
              </a:rPr>
              <a:t>biotech valley.</a:t>
            </a:r>
            <a:endParaRPr b="1" sz="2700">
              <a:solidFill>
                <a:srgbClr val="35073D"/>
              </a:solidFill>
              <a:latin typeface="Inter"/>
              <a:ea typeface="Inter"/>
              <a:cs typeface="Inter"/>
              <a:sym typeface="Inter"/>
            </a:endParaRPr>
          </a:p>
          <a:p>
            <a:pPr indent="0" lvl="0" marL="0" rtl="0" algn="l">
              <a:spcBef>
                <a:spcPts val="0"/>
              </a:spcBef>
              <a:spcAft>
                <a:spcPts val="0"/>
              </a:spcAft>
              <a:buNone/>
            </a:pPr>
            <a:r>
              <a:rPr b="1" lang="en-GB" sz="2700">
                <a:solidFill>
                  <a:srgbClr val="35073D"/>
                </a:solidFill>
                <a:latin typeface="Inter"/>
                <a:ea typeface="Inter"/>
                <a:cs typeface="Inter"/>
                <a:sym typeface="Inter"/>
              </a:rPr>
              <a:t>Today. Tomorrow.</a:t>
            </a:r>
            <a:endParaRPr b="1" sz="2700">
              <a:solidFill>
                <a:srgbClr val="35073D"/>
              </a:solidFill>
              <a:latin typeface="Inter"/>
              <a:ea typeface="Inter"/>
              <a:cs typeface="Inter"/>
              <a:sym typeface="Inter"/>
            </a:endParaRPr>
          </a:p>
        </p:txBody>
      </p:sp>
      <p:sp>
        <p:nvSpPr>
          <p:cNvPr id="57" name="Google Shape;57;p13"/>
          <p:cNvSpPr/>
          <p:nvPr/>
        </p:nvSpPr>
        <p:spPr>
          <a:xfrm>
            <a:off x="613375" y="2651675"/>
            <a:ext cx="11160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 name="Google Shape;58;p13"/>
          <p:cNvSpPr txBox="1"/>
          <p:nvPr/>
        </p:nvSpPr>
        <p:spPr>
          <a:xfrm>
            <a:off x="518875" y="2576825"/>
            <a:ext cx="131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Belgium</a:t>
            </a:r>
            <a:endParaRPr sz="1000">
              <a:latin typeface="Inter Medium"/>
              <a:ea typeface="Inter Medium"/>
              <a:cs typeface="Inter Medium"/>
              <a:sym typeface="Inter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2"/>
          <p:cNvSpPr/>
          <p:nvPr/>
        </p:nvSpPr>
        <p:spPr>
          <a:xfrm>
            <a:off x="101600" y="3084075"/>
            <a:ext cx="6946500" cy="4514400"/>
          </a:xfrm>
          <a:prstGeom prst="rect">
            <a:avLst/>
          </a:prstGeom>
          <a:gradFill>
            <a:gsLst>
              <a:gs pos="0">
                <a:srgbClr val="FBD0CC"/>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2"/>
          <p:cNvSpPr/>
          <p:nvPr/>
        </p:nvSpPr>
        <p:spPr>
          <a:xfrm>
            <a:off x="2028350" y="-3740175"/>
            <a:ext cx="10552800" cy="6858300"/>
          </a:xfrm>
          <a:prstGeom prst="rect">
            <a:avLst/>
          </a:prstGeom>
          <a:gradFill>
            <a:gsLst>
              <a:gs pos="0">
                <a:srgbClr val="FBD0CC">
                  <a:alpha val="79607"/>
                </a:srgbClr>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p22"/>
          <p:cNvSpPr txBox="1"/>
          <p:nvPr/>
        </p:nvSpPr>
        <p:spPr>
          <a:xfrm>
            <a:off x="843300" y="685800"/>
            <a:ext cx="425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Belgium is open for </a:t>
            </a:r>
            <a:endParaRPr b="1" sz="2400">
              <a:solidFill>
                <a:srgbClr val="35073D"/>
              </a:solidFill>
              <a:latin typeface="Inter"/>
              <a:ea typeface="Inter"/>
              <a:cs typeface="Inter"/>
              <a:sym typeface="Inter"/>
            </a:endParaRPr>
          </a:p>
        </p:txBody>
      </p:sp>
      <p:sp>
        <p:nvSpPr>
          <p:cNvPr id="277" name="Google Shape;277;p22"/>
          <p:cNvSpPr txBox="1"/>
          <p:nvPr/>
        </p:nvSpPr>
        <p:spPr>
          <a:xfrm>
            <a:off x="5476675" y="901600"/>
            <a:ext cx="3000000" cy="27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rPr lang="en-GB" sz="1050">
                <a:solidFill>
                  <a:schemeClr val="dk1"/>
                </a:solidFill>
                <a:latin typeface="Inter SemiBold"/>
                <a:ea typeface="Inter SemiBold"/>
                <a:cs typeface="Inter SemiBold"/>
                <a:sym typeface="Inter SemiBold"/>
              </a:rPr>
              <a:t>The home of world class talent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rPr lang="en-GB" sz="1050">
                <a:solidFill>
                  <a:schemeClr val="dk1"/>
                </a:solidFill>
                <a:latin typeface="Inter SemiBold"/>
                <a:ea typeface="Inter SemiBold"/>
                <a:cs typeface="Inter SemiBold"/>
                <a:sym typeface="Inter SemiBold"/>
              </a:rPr>
              <a:t>Unique and specialised logistics network</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rPr lang="en-GB" sz="1050">
                <a:solidFill>
                  <a:schemeClr val="dk1"/>
                </a:solidFill>
                <a:latin typeface="Inter SemiBold"/>
                <a:ea typeface="Inter SemiBold"/>
                <a:cs typeface="Inter SemiBold"/>
                <a:sym typeface="Inter SemiBold"/>
              </a:rPr>
              <a:t> </a:t>
            </a:r>
            <a:endParaRPr i="1"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rPr lang="en-GB" sz="1050">
                <a:solidFill>
                  <a:schemeClr val="dk1"/>
                </a:solidFill>
                <a:latin typeface="Inter SemiBold"/>
                <a:ea typeface="Inter SemiBold"/>
                <a:cs typeface="Inter SemiBold"/>
                <a:sym typeface="Inter SemiBold"/>
              </a:rPr>
              <a:t>Proactive government support</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1000"/>
              </a:spcAft>
              <a:buClr>
                <a:schemeClr val="dk1"/>
              </a:buClr>
              <a:buSzPts val="1100"/>
              <a:buFont typeface="Arial"/>
              <a:buNone/>
            </a:pPr>
            <a:r>
              <a:rPr lang="en-GB" sz="1050">
                <a:solidFill>
                  <a:srgbClr val="35043D"/>
                </a:solidFill>
                <a:latin typeface="Inter SemiBold"/>
                <a:ea typeface="Inter SemiBold"/>
                <a:cs typeface="Inter SemiBold"/>
                <a:sym typeface="Inter SemiBold"/>
              </a:rPr>
              <a:t>Forward-looking</a:t>
            </a:r>
            <a:r>
              <a:rPr lang="en-GB" sz="1050">
                <a:solidFill>
                  <a:schemeClr val="dk1"/>
                </a:solidFill>
                <a:latin typeface="Inter SemiBold"/>
                <a:ea typeface="Inter SemiBold"/>
                <a:cs typeface="Inter SemiBold"/>
                <a:sym typeface="Inter SemiBold"/>
              </a:rPr>
              <a:t> Federal Agency for Medicines and Health Products (FAMHP)</a:t>
            </a:r>
            <a:endParaRPr sz="1050">
              <a:solidFill>
                <a:schemeClr val="dk1"/>
              </a:solidFill>
              <a:latin typeface="Inter SemiBold"/>
              <a:ea typeface="Inter SemiBold"/>
              <a:cs typeface="Inter SemiBold"/>
              <a:sym typeface="Inter SemiBold"/>
            </a:endParaRPr>
          </a:p>
        </p:txBody>
      </p:sp>
      <p:sp>
        <p:nvSpPr>
          <p:cNvPr id="278" name="Google Shape;278;p22"/>
          <p:cNvSpPr txBox="1"/>
          <p:nvPr/>
        </p:nvSpPr>
        <p:spPr>
          <a:xfrm>
            <a:off x="1721875" y="901600"/>
            <a:ext cx="2579100" cy="335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rPr lang="en-GB" sz="1050">
                <a:solidFill>
                  <a:schemeClr val="dk1"/>
                </a:solidFill>
                <a:latin typeface="Inter SemiBold"/>
                <a:ea typeface="Inter SemiBold"/>
                <a:cs typeface="Inter SemiBold"/>
                <a:sym typeface="Inter SemiBold"/>
              </a:rPr>
              <a:t>A long and proud heritage</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rPr lang="en-GB" sz="1050">
                <a:solidFill>
                  <a:schemeClr val="dk1"/>
                </a:solidFill>
                <a:latin typeface="Inter SemiBold"/>
                <a:ea typeface="Inter SemiBold"/>
                <a:cs typeface="Inter SemiBold"/>
                <a:sym typeface="Inter SemiBold"/>
              </a:rPr>
              <a:t>State-of-the-art biotech and biopharma ecosystem</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rPr lang="en-GB" sz="1050">
                <a:solidFill>
                  <a:schemeClr val="dk1"/>
                </a:solidFill>
                <a:latin typeface="Inter SemiBold"/>
                <a:ea typeface="Inter SemiBold"/>
                <a:cs typeface="Inter SemiBold"/>
                <a:sym typeface="Inter SemiBold"/>
              </a:rPr>
              <a:t>Breakthrough innovation</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0"/>
              </a:spcAft>
              <a:buNone/>
            </a:pPr>
            <a:r>
              <a:t/>
            </a:r>
            <a:endParaRPr sz="1050">
              <a:solidFill>
                <a:schemeClr val="dk1"/>
              </a:solidFill>
              <a:latin typeface="Inter SemiBold"/>
              <a:ea typeface="Inter SemiBold"/>
              <a:cs typeface="Inter SemiBold"/>
              <a:sym typeface="Inter SemiBold"/>
            </a:endParaRPr>
          </a:p>
          <a:p>
            <a:pPr indent="0" lvl="0" marL="0" rtl="0" algn="l">
              <a:lnSpc>
                <a:spcPct val="115000"/>
              </a:lnSpc>
              <a:spcBef>
                <a:spcPts val="1000"/>
              </a:spcBef>
              <a:spcAft>
                <a:spcPts val="1000"/>
              </a:spcAft>
              <a:buNone/>
            </a:pPr>
            <a:r>
              <a:rPr lang="en-GB" sz="1050">
                <a:solidFill>
                  <a:schemeClr val="dk1"/>
                </a:solidFill>
                <a:latin typeface="Inter SemiBold"/>
                <a:ea typeface="Inter SemiBold"/>
                <a:cs typeface="Inter SemiBold"/>
                <a:sym typeface="Inter SemiBold"/>
              </a:rPr>
              <a:t>Factories of the future</a:t>
            </a:r>
            <a:endParaRPr sz="1050">
              <a:solidFill>
                <a:schemeClr val="dk1"/>
              </a:solidFill>
              <a:latin typeface="Inter SemiBold"/>
              <a:ea typeface="Inter SemiBold"/>
              <a:cs typeface="Inter SemiBold"/>
              <a:sym typeface="Inter SemiBold"/>
            </a:endParaRPr>
          </a:p>
        </p:txBody>
      </p:sp>
      <p:pic>
        <p:nvPicPr>
          <p:cNvPr id="279" name="Google Shape;279;p22"/>
          <p:cNvPicPr preferRelativeResize="0"/>
          <p:nvPr/>
        </p:nvPicPr>
        <p:blipFill>
          <a:blip r:embed="rId3">
            <a:alphaModFix/>
          </a:blip>
          <a:stretch>
            <a:fillRect/>
          </a:stretch>
        </p:blipFill>
        <p:spPr>
          <a:xfrm>
            <a:off x="1002049" y="2427300"/>
            <a:ext cx="513924" cy="513951"/>
          </a:xfrm>
          <a:prstGeom prst="rect">
            <a:avLst/>
          </a:prstGeom>
          <a:noFill/>
          <a:ln>
            <a:noFill/>
          </a:ln>
        </p:spPr>
      </p:pic>
      <p:pic>
        <p:nvPicPr>
          <p:cNvPr id="280" name="Google Shape;280;p22"/>
          <p:cNvPicPr preferRelativeResize="0"/>
          <p:nvPr/>
        </p:nvPicPr>
        <p:blipFill>
          <a:blip r:embed="rId4">
            <a:alphaModFix/>
          </a:blip>
          <a:stretch>
            <a:fillRect/>
          </a:stretch>
        </p:blipFill>
        <p:spPr>
          <a:xfrm>
            <a:off x="1002044" y="1761287"/>
            <a:ext cx="513925" cy="513938"/>
          </a:xfrm>
          <a:prstGeom prst="rect">
            <a:avLst/>
          </a:prstGeom>
          <a:noFill/>
          <a:ln>
            <a:noFill/>
          </a:ln>
        </p:spPr>
      </p:pic>
      <p:pic>
        <p:nvPicPr>
          <p:cNvPr id="281" name="Google Shape;281;p22"/>
          <p:cNvPicPr preferRelativeResize="0"/>
          <p:nvPr/>
        </p:nvPicPr>
        <p:blipFill rotWithShape="1">
          <a:blip r:embed="rId5">
            <a:alphaModFix/>
          </a:blip>
          <a:srcRect b="3882" l="3882" r="3891" t="3891"/>
          <a:stretch/>
        </p:blipFill>
        <p:spPr>
          <a:xfrm>
            <a:off x="1002050" y="3179999"/>
            <a:ext cx="513924" cy="513924"/>
          </a:xfrm>
          <a:prstGeom prst="rect">
            <a:avLst/>
          </a:prstGeom>
          <a:noFill/>
          <a:ln>
            <a:noFill/>
          </a:ln>
        </p:spPr>
      </p:pic>
      <p:pic>
        <p:nvPicPr>
          <p:cNvPr id="282" name="Google Shape;282;p22"/>
          <p:cNvPicPr preferRelativeResize="0"/>
          <p:nvPr/>
        </p:nvPicPr>
        <p:blipFill rotWithShape="1">
          <a:blip r:embed="rId6">
            <a:alphaModFix/>
          </a:blip>
          <a:srcRect b="0" l="0" r="0" t="0"/>
          <a:stretch/>
        </p:blipFill>
        <p:spPr>
          <a:xfrm>
            <a:off x="4760875" y="1687712"/>
            <a:ext cx="575775" cy="575775"/>
          </a:xfrm>
          <a:prstGeom prst="rect">
            <a:avLst/>
          </a:prstGeom>
          <a:noFill/>
          <a:ln>
            <a:noFill/>
          </a:ln>
        </p:spPr>
      </p:pic>
      <p:pic>
        <p:nvPicPr>
          <p:cNvPr id="283" name="Google Shape;283;p22"/>
          <p:cNvPicPr preferRelativeResize="0"/>
          <p:nvPr/>
        </p:nvPicPr>
        <p:blipFill rotWithShape="1">
          <a:blip r:embed="rId7">
            <a:alphaModFix/>
          </a:blip>
          <a:srcRect b="0" l="0" r="0" t="0"/>
          <a:stretch/>
        </p:blipFill>
        <p:spPr>
          <a:xfrm>
            <a:off x="1002050" y="3846399"/>
            <a:ext cx="513924" cy="513924"/>
          </a:xfrm>
          <a:prstGeom prst="rect">
            <a:avLst/>
          </a:prstGeom>
          <a:noFill/>
          <a:ln>
            <a:noFill/>
          </a:ln>
        </p:spPr>
      </p:pic>
      <p:pic>
        <p:nvPicPr>
          <p:cNvPr id="284" name="Google Shape;284;p22"/>
          <p:cNvPicPr preferRelativeResize="0"/>
          <p:nvPr/>
        </p:nvPicPr>
        <p:blipFill>
          <a:blip r:embed="rId8">
            <a:alphaModFix/>
          </a:blip>
          <a:stretch>
            <a:fillRect/>
          </a:stretch>
        </p:blipFill>
        <p:spPr>
          <a:xfrm>
            <a:off x="4760875" y="1069275"/>
            <a:ext cx="575775" cy="575775"/>
          </a:xfrm>
          <a:prstGeom prst="rect">
            <a:avLst/>
          </a:prstGeom>
          <a:noFill/>
          <a:ln>
            <a:noFill/>
          </a:ln>
        </p:spPr>
      </p:pic>
      <p:pic>
        <p:nvPicPr>
          <p:cNvPr id="285" name="Google Shape;285;p22"/>
          <p:cNvPicPr preferRelativeResize="0"/>
          <p:nvPr/>
        </p:nvPicPr>
        <p:blipFill>
          <a:blip r:embed="rId9">
            <a:alphaModFix/>
          </a:blip>
          <a:stretch>
            <a:fillRect/>
          </a:stretch>
        </p:blipFill>
        <p:spPr>
          <a:xfrm>
            <a:off x="4760881" y="2306125"/>
            <a:ext cx="575775" cy="575788"/>
          </a:xfrm>
          <a:prstGeom prst="rect">
            <a:avLst/>
          </a:prstGeom>
          <a:noFill/>
          <a:ln>
            <a:noFill/>
          </a:ln>
        </p:spPr>
      </p:pic>
      <p:pic>
        <p:nvPicPr>
          <p:cNvPr id="286" name="Google Shape;286;p22"/>
          <p:cNvPicPr preferRelativeResize="0"/>
          <p:nvPr/>
        </p:nvPicPr>
        <p:blipFill rotWithShape="1">
          <a:blip r:embed="rId10">
            <a:alphaModFix/>
          </a:blip>
          <a:srcRect b="39342" l="75553" r="0" t="0"/>
          <a:stretch/>
        </p:blipFill>
        <p:spPr>
          <a:xfrm>
            <a:off x="4853474" y="3076262"/>
            <a:ext cx="390587" cy="575800"/>
          </a:xfrm>
          <a:prstGeom prst="rect">
            <a:avLst/>
          </a:prstGeom>
          <a:noFill/>
          <a:ln>
            <a:noFill/>
          </a:ln>
        </p:spPr>
      </p:pic>
      <p:sp>
        <p:nvSpPr>
          <p:cNvPr id="287" name="Google Shape;287;p22"/>
          <p:cNvSpPr/>
          <p:nvPr/>
        </p:nvSpPr>
        <p:spPr>
          <a:xfrm>
            <a:off x="925100" y="1191450"/>
            <a:ext cx="12195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 name="Google Shape;288;p22"/>
          <p:cNvSpPr txBox="1"/>
          <p:nvPr/>
        </p:nvSpPr>
        <p:spPr>
          <a:xfrm>
            <a:off x="877850" y="1116600"/>
            <a:ext cx="131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business</a:t>
            </a:r>
            <a:endParaRPr sz="1000">
              <a:latin typeface="Inter Medium"/>
              <a:ea typeface="Inter Medium"/>
              <a:cs typeface="Inter Medium"/>
              <a:sym typeface="Inter Medium"/>
            </a:endParaRPr>
          </a:p>
        </p:txBody>
      </p:sp>
      <p:pic>
        <p:nvPicPr>
          <p:cNvPr id="289" name="Google Shape;289;p22"/>
          <p:cNvPicPr preferRelativeResize="0"/>
          <p:nvPr/>
        </p:nvPicPr>
        <p:blipFill rotWithShape="1">
          <a:blip r:embed="rId11">
            <a:alphaModFix/>
          </a:blip>
          <a:srcRect b="2173" l="91527" r="1944" t="88397"/>
          <a:stretch/>
        </p:blipFill>
        <p:spPr>
          <a:xfrm>
            <a:off x="8621700" y="4610100"/>
            <a:ext cx="522301" cy="533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1C7D6"/>
            </a:gs>
            <a:gs pos="100000">
              <a:schemeClr val="lt1"/>
            </a:gs>
          </a:gsLst>
          <a:lin ang="16200038" scaled="0"/>
        </a:gradFill>
      </p:bgPr>
    </p:bg>
    <p:spTree>
      <p:nvGrpSpPr>
        <p:cNvPr id="293" name="Shape 293"/>
        <p:cNvGrpSpPr/>
        <p:nvPr/>
      </p:nvGrpSpPr>
      <p:grpSpPr>
        <a:xfrm>
          <a:off x="0" y="0"/>
          <a:ext cx="0" cy="0"/>
          <a:chOff x="0" y="0"/>
          <a:chExt cx="0" cy="0"/>
        </a:xfrm>
      </p:grpSpPr>
      <p:pic>
        <p:nvPicPr>
          <p:cNvPr id="294" name="Google Shape;294;p23"/>
          <p:cNvPicPr preferRelativeResize="0"/>
          <p:nvPr/>
        </p:nvPicPr>
        <p:blipFill>
          <a:blip r:embed="rId3">
            <a:alphaModFix/>
          </a:blip>
          <a:stretch>
            <a:fillRect/>
          </a:stretch>
        </p:blipFill>
        <p:spPr>
          <a:xfrm>
            <a:off x="3454250" y="945925"/>
            <a:ext cx="2235500" cy="1625824"/>
          </a:xfrm>
          <a:prstGeom prst="rect">
            <a:avLst/>
          </a:prstGeom>
          <a:noFill/>
          <a:ln>
            <a:noFill/>
          </a:ln>
        </p:spPr>
      </p:pic>
      <p:sp>
        <p:nvSpPr>
          <p:cNvPr id="295" name="Google Shape;295;p23"/>
          <p:cNvSpPr txBox="1"/>
          <p:nvPr/>
        </p:nvSpPr>
        <p:spPr>
          <a:xfrm>
            <a:off x="692250" y="2571750"/>
            <a:ext cx="7759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400">
                <a:solidFill>
                  <a:srgbClr val="35073D"/>
                </a:solidFill>
                <a:latin typeface="Inter"/>
                <a:ea typeface="Inter"/>
                <a:cs typeface="Inter"/>
                <a:sym typeface="Inter"/>
              </a:rPr>
              <a:t>Discover the future of biotech and biopharma.</a:t>
            </a:r>
            <a:endParaRPr b="1" sz="2400">
              <a:solidFill>
                <a:srgbClr val="35073D"/>
              </a:solidFill>
              <a:latin typeface="Inter"/>
              <a:ea typeface="Inter"/>
              <a:cs typeface="Inter"/>
              <a:sym typeface="Inter"/>
            </a:endParaRPr>
          </a:p>
        </p:txBody>
      </p:sp>
      <p:sp>
        <p:nvSpPr>
          <p:cNvPr id="296" name="Google Shape;296;p23"/>
          <p:cNvSpPr txBox="1"/>
          <p:nvPr/>
        </p:nvSpPr>
        <p:spPr>
          <a:xfrm>
            <a:off x="1346250" y="3150975"/>
            <a:ext cx="6451500" cy="741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900">
                <a:solidFill>
                  <a:schemeClr val="dk1"/>
                </a:solidFill>
                <a:latin typeface="Inter Medium"/>
                <a:ea typeface="Inter Medium"/>
                <a:cs typeface="Inter Medium"/>
                <a:sym typeface="Inter Medium"/>
              </a:rPr>
              <a:t>Belgium is ready to shape the future of health and biotech for the next 25 years. Join us.</a:t>
            </a:r>
            <a:endParaRPr sz="900">
              <a:solidFill>
                <a:schemeClr val="dk1"/>
              </a:solidFill>
              <a:latin typeface="Inter Medium"/>
              <a:ea typeface="Inter Medium"/>
              <a:cs typeface="Inter Medium"/>
              <a:sym typeface="Inter Medium"/>
            </a:endParaRPr>
          </a:p>
          <a:p>
            <a:pPr indent="0" lvl="0" marL="0" rtl="0" algn="ctr">
              <a:lnSpc>
                <a:spcPct val="115000"/>
              </a:lnSpc>
              <a:spcBef>
                <a:spcPts val="1300"/>
              </a:spcBef>
              <a:spcAft>
                <a:spcPts val="1300"/>
              </a:spcAft>
              <a:buNone/>
            </a:pPr>
            <a:r>
              <a:rPr i="1" lang="en-GB" sz="1500" u="sng">
                <a:solidFill>
                  <a:srgbClr val="205D9E"/>
                </a:solidFill>
                <a:latin typeface="Inter Medium"/>
                <a:ea typeface="Inter Medium"/>
                <a:cs typeface="Inter Medium"/>
                <a:sym typeface="Inter Medium"/>
              </a:rPr>
              <a:t>healthbiotechvalley.be</a:t>
            </a:r>
            <a:endParaRPr i="1" sz="1500" u="sng">
              <a:solidFill>
                <a:srgbClr val="205D9E"/>
              </a:solidFill>
              <a:latin typeface="Inter Medium"/>
              <a:ea typeface="Inter Medium"/>
              <a:cs typeface="Inter Medium"/>
              <a:sym typeface="Inter Medium"/>
            </a:endParaRPr>
          </a:p>
        </p:txBody>
      </p:sp>
      <p:pic>
        <p:nvPicPr>
          <p:cNvPr id="297" name="Google Shape;297;p23"/>
          <p:cNvPicPr preferRelativeResize="0"/>
          <p:nvPr/>
        </p:nvPicPr>
        <p:blipFill>
          <a:blip r:embed="rId4">
            <a:alphaModFix/>
          </a:blip>
          <a:stretch>
            <a:fillRect/>
          </a:stretch>
        </p:blipFill>
        <p:spPr>
          <a:xfrm>
            <a:off x="5209012" y="4278925"/>
            <a:ext cx="641465" cy="492600"/>
          </a:xfrm>
          <a:prstGeom prst="rect">
            <a:avLst/>
          </a:prstGeom>
          <a:noFill/>
          <a:ln>
            <a:noFill/>
          </a:ln>
        </p:spPr>
      </p:pic>
      <p:pic>
        <p:nvPicPr>
          <p:cNvPr id="298" name="Google Shape;298;p23"/>
          <p:cNvPicPr preferRelativeResize="0"/>
          <p:nvPr/>
        </p:nvPicPr>
        <p:blipFill>
          <a:blip r:embed="rId5">
            <a:alphaModFix/>
          </a:blip>
          <a:stretch>
            <a:fillRect/>
          </a:stretch>
        </p:blipFill>
        <p:spPr>
          <a:xfrm>
            <a:off x="6953050" y="4347954"/>
            <a:ext cx="1046550" cy="354534"/>
          </a:xfrm>
          <a:prstGeom prst="rect">
            <a:avLst/>
          </a:prstGeom>
          <a:noFill/>
          <a:ln>
            <a:noFill/>
          </a:ln>
        </p:spPr>
      </p:pic>
      <p:pic>
        <p:nvPicPr>
          <p:cNvPr id="299" name="Google Shape;299;p23"/>
          <p:cNvPicPr preferRelativeResize="0"/>
          <p:nvPr/>
        </p:nvPicPr>
        <p:blipFill rotWithShape="1">
          <a:blip r:embed="rId6">
            <a:alphaModFix/>
          </a:blip>
          <a:srcRect b="0" l="0" r="42932" t="0"/>
          <a:stretch/>
        </p:blipFill>
        <p:spPr>
          <a:xfrm>
            <a:off x="3128325" y="4296538"/>
            <a:ext cx="971649" cy="457350"/>
          </a:xfrm>
          <a:prstGeom prst="rect">
            <a:avLst/>
          </a:prstGeom>
          <a:noFill/>
          <a:ln>
            <a:noFill/>
          </a:ln>
        </p:spPr>
      </p:pic>
      <p:pic>
        <p:nvPicPr>
          <p:cNvPr id="300" name="Google Shape;300;p23"/>
          <p:cNvPicPr preferRelativeResize="0"/>
          <p:nvPr/>
        </p:nvPicPr>
        <p:blipFill>
          <a:blip r:embed="rId7">
            <a:alphaModFix/>
          </a:blip>
          <a:stretch>
            <a:fillRect/>
          </a:stretch>
        </p:blipFill>
        <p:spPr>
          <a:xfrm>
            <a:off x="1262038" y="4325374"/>
            <a:ext cx="872978" cy="399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sp>
        <p:nvSpPr>
          <p:cNvPr id="305" name="Google Shape;305;p24"/>
          <p:cNvSpPr/>
          <p:nvPr/>
        </p:nvSpPr>
        <p:spPr>
          <a:xfrm>
            <a:off x="-1685575" y="3429650"/>
            <a:ext cx="11070300" cy="5822100"/>
          </a:xfrm>
          <a:prstGeom prst="rect">
            <a:avLst/>
          </a:prstGeom>
          <a:gradFill>
            <a:gsLst>
              <a:gs pos="0">
                <a:srgbClr val="FBD0CC"/>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 name="Google Shape;306;p24"/>
          <p:cNvSpPr/>
          <p:nvPr/>
        </p:nvSpPr>
        <p:spPr>
          <a:xfrm>
            <a:off x="4643275" y="761900"/>
            <a:ext cx="11070300" cy="5822100"/>
          </a:xfrm>
          <a:prstGeom prst="rect">
            <a:avLst/>
          </a:prstGeom>
          <a:gradFill>
            <a:gsLst>
              <a:gs pos="0">
                <a:srgbClr val="FBD0CC"/>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p24"/>
          <p:cNvSpPr/>
          <p:nvPr/>
        </p:nvSpPr>
        <p:spPr>
          <a:xfrm>
            <a:off x="-1685575" y="-3203725"/>
            <a:ext cx="9158400" cy="5952300"/>
          </a:xfrm>
          <a:prstGeom prst="rect">
            <a:avLst/>
          </a:prstGeom>
          <a:gradFill>
            <a:gsLst>
              <a:gs pos="0">
                <a:srgbClr val="FBD0CC">
                  <a:alpha val="79607"/>
                </a:srgbClr>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 name="Google Shape;308;p24"/>
          <p:cNvSpPr txBox="1"/>
          <p:nvPr/>
        </p:nvSpPr>
        <p:spPr>
          <a:xfrm>
            <a:off x="830600" y="1782700"/>
            <a:ext cx="425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Title</a:t>
            </a:r>
            <a:endParaRPr b="1" sz="2400">
              <a:solidFill>
                <a:srgbClr val="35073D"/>
              </a:solidFill>
              <a:latin typeface="Inter"/>
              <a:ea typeface="Inter"/>
              <a:cs typeface="Inter"/>
              <a:sym typeface="Inter"/>
            </a:endParaRPr>
          </a:p>
          <a:p>
            <a:pPr indent="0" lvl="0" marL="0" rtl="0" algn="l">
              <a:spcBef>
                <a:spcPts val="0"/>
              </a:spcBef>
              <a:spcAft>
                <a:spcPts val="0"/>
              </a:spcAft>
              <a:buNone/>
            </a:pPr>
            <a:r>
              <a:t/>
            </a:r>
            <a:endParaRPr b="1" sz="2400">
              <a:solidFill>
                <a:srgbClr val="35073D"/>
              </a:solidFill>
              <a:latin typeface="Inter"/>
              <a:ea typeface="Inter"/>
              <a:cs typeface="Inter"/>
              <a:sym typeface="Inter"/>
            </a:endParaRPr>
          </a:p>
        </p:txBody>
      </p:sp>
      <p:sp>
        <p:nvSpPr>
          <p:cNvPr id="309" name="Google Shape;309;p24"/>
          <p:cNvSpPr txBox="1"/>
          <p:nvPr/>
        </p:nvSpPr>
        <p:spPr>
          <a:xfrm>
            <a:off x="830600" y="2706100"/>
            <a:ext cx="2913300" cy="338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latin typeface="IBM Plex Serif"/>
                <a:ea typeface="IBM Plex Serif"/>
                <a:cs typeface="IBM Plex Serif"/>
                <a:sym typeface="IBM Plex Serif"/>
              </a:rPr>
              <a:t>Lorem Ipsum</a:t>
            </a:r>
            <a:endParaRPr sz="1000">
              <a:latin typeface="IBM Plex Serif"/>
              <a:ea typeface="IBM Plex Serif"/>
              <a:cs typeface="IBM Plex Serif"/>
              <a:sym typeface="IBM Plex Serif"/>
            </a:endParaRPr>
          </a:p>
        </p:txBody>
      </p:sp>
      <p:sp>
        <p:nvSpPr>
          <p:cNvPr id="310" name="Google Shape;310;p24"/>
          <p:cNvSpPr txBox="1"/>
          <p:nvPr/>
        </p:nvSpPr>
        <p:spPr>
          <a:xfrm>
            <a:off x="5037675" y="2992275"/>
            <a:ext cx="3187800" cy="369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300"/>
              </a:spcAft>
              <a:buNone/>
            </a:pPr>
            <a:r>
              <a:rPr lang="en-GB" sz="1200">
                <a:solidFill>
                  <a:schemeClr val="dk1"/>
                </a:solidFill>
                <a:latin typeface="Inter ExtraLight"/>
                <a:ea typeface="Inter ExtraLight"/>
                <a:cs typeface="Inter ExtraLight"/>
                <a:sym typeface="Inter ExtraLight"/>
              </a:rPr>
              <a:t>Quote</a:t>
            </a:r>
            <a:endParaRPr sz="700">
              <a:solidFill>
                <a:srgbClr val="35043D"/>
              </a:solidFill>
              <a:latin typeface="Inter ExtraLight"/>
              <a:ea typeface="Inter ExtraLight"/>
              <a:cs typeface="Inter ExtraLight"/>
              <a:sym typeface="Inter ExtraLight"/>
            </a:endParaRPr>
          </a:p>
        </p:txBody>
      </p:sp>
      <p:sp>
        <p:nvSpPr>
          <p:cNvPr id="311" name="Google Shape;311;p24"/>
          <p:cNvSpPr txBox="1"/>
          <p:nvPr/>
        </p:nvSpPr>
        <p:spPr>
          <a:xfrm>
            <a:off x="5037675" y="3938175"/>
            <a:ext cx="3000000" cy="59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900">
                <a:solidFill>
                  <a:srgbClr val="35043D"/>
                </a:solidFill>
                <a:latin typeface="Inter"/>
                <a:ea typeface="Inter"/>
                <a:cs typeface="Inter"/>
                <a:sym typeface="Inter"/>
              </a:rPr>
              <a:t>Person</a:t>
            </a:r>
            <a:endParaRPr b="1" sz="900">
              <a:solidFill>
                <a:srgbClr val="35043D"/>
              </a:solidFill>
              <a:latin typeface="Inter"/>
              <a:ea typeface="Inter"/>
              <a:cs typeface="Inter"/>
              <a:sym typeface="Inter"/>
            </a:endParaRPr>
          </a:p>
          <a:p>
            <a:pPr indent="0" lvl="0" marL="0" rtl="0" algn="l">
              <a:lnSpc>
                <a:spcPct val="115000"/>
              </a:lnSpc>
              <a:spcBef>
                <a:spcPts val="0"/>
              </a:spcBef>
              <a:spcAft>
                <a:spcPts val="0"/>
              </a:spcAft>
              <a:buNone/>
            </a:pPr>
            <a:r>
              <a:rPr b="1" lang="en-GB" sz="700">
                <a:solidFill>
                  <a:srgbClr val="35043D"/>
                </a:solidFill>
                <a:latin typeface="Inter"/>
                <a:ea typeface="Inter"/>
                <a:cs typeface="Inter"/>
                <a:sym typeface="Inter"/>
              </a:rPr>
              <a:t>Position</a:t>
            </a:r>
            <a:endParaRPr b="1" sz="700">
              <a:solidFill>
                <a:srgbClr val="35043D"/>
              </a:solidFill>
              <a:latin typeface="Inter"/>
              <a:ea typeface="Inter"/>
              <a:cs typeface="Inter"/>
              <a:sym typeface="Inter"/>
            </a:endParaRPr>
          </a:p>
          <a:p>
            <a:pPr indent="0" lvl="0" marL="0" rtl="0" algn="l">
              <a:lnSpc>
                <a:spcPct val="115000"/>
              </a:lnSpc>
              <a:spcBef>
                <a:spcPts val="0"/>
              </a:spcBef>
              <a:spcAft>
                <a:spcPts val="0"/>
              </a:spcAft>
              <a:buNone/>
            </a:pPr>
            <a:r>
              <a:t/>
            </a:r>
            <a:endParaRPr sz="800">
              <a:solidFill>
                <a:srgbClr val="35043D"/>
              </a:solidFill>
              <a:latin typeface="Inter ExtraLight"/>
              <a:ea typeface="Inter ExtraLight"/>
              <a:cs typeface="Inter ExtraLight"/>
              <a:sym typeface="Inter ExtraLight"/>
            </a:endParaRPr>
          </a:p>
        </p:txBody>
      </p:sp>
      <p:sp>
        <p:nvSpPr>
          <p:cNvPr id="312" name="Google Shape;312;p24"/>
          <p:cNvSpPr/>
          <p:nvPr/>
        </p:nvSpPr>
        <p:spPr>
          <a:xfrm>
            <a:off x="954975" y="2263500"/>
            <a:ext cx="11421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 name="Google Shape;313;p24"/>
          <p:cNvSpPr txBox="1"/>
          <p:nvPr/>
        </p:nvSpPr>
        <p:spPr>
          <a:xfrm>
            <a:off x="869025" y="2188650"/>
            <a:ext cx="13140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Title</a:t>
            </a:r>
            <a:endParaRPr sz="1000">
              <a:latin typeface="Inter Medium"/>
              <a:ea typeface="Inter Medium"/>
              <a:cs typeface="Inter Medium"/>
              <a:sym typeface="Inter Medium"/>
            </a:endParaRPr>
          </a:p>
        </p:txBody>
      </p:sp>
      <p:pic>
        <p:nvPicPr>
          <p:cNvPr id="314" name="Google Shape;314;p24"/>
          <p:cNvPicPr preferRelativeResize="0"/>
          <p:nvPr/>
        </p:nvPicPr>
        <p:blipFill>
          <a:blip r:embed="rId3">
            <a:alphaModFix/>
          </a:blip>
          <a:stretch>
            <a:fillRect/>
          </a:stretch>
        </p:blipFill>
        <p:spPr>
          <a:xfrm>
            <a:off x="4957000" y="2962700"/>
            <a:ext cx="619225" cy="466952"/>
          </a:xfrm>
          <a:prstGeom prst="rect">
            <a:avLst/>
          </a:prstGeom>
          <a:noFill/>
          <a:ln>
            <a:noFill/>
          </a:ln>
        </p:spPr>
      </p:pic>
      <p:pic>
        <p:nvPicPr>
          <p:cNvPr id="315" name="Google Shape;315;p24"/>
          <p:cNvPicPr preferRelativeResize="0"/>
          <p:nvPr/>
        </p:nvPicPr>
        <p:blipFill rotWithShape="1">
          <a:blip r:embed="rId4">
            <a:alphaModFix/>
          </a:blip>
          <a:srcRect b="2173" l="91527" r="1944" t="88397"/>
          <a:stretch/>
        </p:blipFill>
        <p:spPr>
          <a:xfrm>
            <a:off x="8621700" y="4610100"/>
            <a:ext cx="522301" cy="533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9" name="Shape 319"/>
        <p:cNvGrpSpPr/>
        <p:nvPr/>
      </p:nvGrpSpPr>
      <p:grpSpPr>
        <a:xfrm>
          <a:off x="0" y="0"/>
          <a:ext cx="0" cy="0"/>
          <a:chOff x="0" y="0"/>
          <a:chExt cx="0" cy="0"/>
        </a:xfrm>
      </p:grpSpPr>
      <p:pic>
        <p:nvPicPr>
          <p:cNvPr id="320" name="Google Shape;320;p25"/>
          <p:cNvPicPr preferRelativeResize="0"/>
          <p:nvPr/>
        </p:nvPicPr>
        <p:blipFill rotWithShape="1">
          <a:blip r:embed="rId3">
            <a:alphaModFix amt="69000"/>
          </a:blip>
          <a:srcRect b="11754" l="-10913" r="0" t="0"/>
          <a:stretch/>
        </p:blipFill>
        <p:spPr>
          <a:xfrm>
            <a:off x="0" y="0"/>
            <a:ext cx="9144003" cy="5143499"/>
          </a:xfrm>
          <a:prstGeom prst="rect">
            <a:avLst/>
          </a:prstGeom>
          <a:noFill/>
          <a:ln>
            <a:noFill/>
          </a:ln>
        </p:spPr>
      </p:pic>
      <p:sp>
        <p:nvSpPr>
          <p:cNvPr id="321" name="Google Shape;321;p25"/>
          <p:cNvSpPr txBox="1"/>
          <p:nvPr/>
        </p:nvSpPr>
        <p:spPr>
          <a:xfrm>
            <a:off x="4191000" y="445300"/>
            <a:ext cx="41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Title</a:t>
            </a:r>
            <a:endParaRPr b="1" sz="1800">
              <a:solidFill>
                <a:srgbClr val="35073D"/>
              </a:solidFill>
              <a:latin typeface="Inter"/>
              <a:ea typeface="Inter"/>
              <a:cs typeface="Inter"/>
              <a:sym typeface="Inter"/>
            </a:endParaRPr>
          </a:p>
        </p:txBody>
      </p:sp>
      <p:sp>
        <p:nvSpPr>
          <p:cNvPr id="322" name="Google Shape;322;p25"/>
          <p:cNvSpPr txBox="1"/>
          <p:nvPr/>
        </p:nvSpPr>
        <p:spPr>
          <a:xfrm>
            <a:off x="4191000" y="907000"/>
            <a:ext cx="4256700" cy="620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GB" sz="1000">
                <a:solidFill>
                  <a:schemeClr val="dk1"/>
                </a:solidFill>
                <a:latin typeface="IBM Plex Serif"/>
                <a:ea typeface="IBM Plex Serif"/>
                <a:cs typeface="IBM Plex Serif"/>
                <a:sym typeface="IBM Plex Serif"/>
              </a:rPr>
              <a:t>Lorem Ipsum</a:t>
            </a:r>
            <a:endParaRPr sz="1000">
              <a:solidFill>
                <a:schemeClr val="dk1"/>
              </a:solidFill>
              <a:latin typeface="IBM Plex Serif"/>
              <a:ea typeface="IBM Plex Serif"/>
              <a:cs typeface="IBM Plex Serif"/>
              <a:sym typeface="IBM Plex Serif"/>
            </a:endParaRPr>
          </a:p>
          <a:p>
            <a:pPr indent="0" lvl="0" marL="0" rtl="0" algn="just">
              <a:spcBef>
                <a:spcPts val="1000"/>
              </a:spcBef>
              <a:spcAft>
                <a:spcPts val="0"/>
              </a:spcAft>
              <a:buNone/>
            </a:pPr>
            <a:r>
              <a:t/>
            </a:r>
            <a:endParaRPr sz="1000">
              <a:solidFill>
                <a:schemeClr val="dk1"/>
              </a:solidFill>
              <a:latin typeface="IBM Plex Serif"/>
              <a:ea typeface="IBM Plex Serif"/>
              <a:cs typeface="IBM Plex Serif"/>
              <a:sym typeface="IBM Plex Serif"/>
            </a:endParaRPr>
          </a:p>
        </p:txBody>
      </p:sp>
      <p:sp>
        <p:nvSpPr>
          <p:cNvPr id="323" name="Google Shape;323;p25"/>
          <p:cNvSpPr txBox="1"/>
          <p:nvPr/>
        </p:nvSpPr>
        <p:spPr>
          <a:xfrm>
            <a:off x="4191000" y="1702600"/>
            <a:ext cx="41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800">
                <a:solidFill>
                  <a:srgbClr val="35073D"/>
                </a:solidFill>
                <a:latin typeface="Inter"/>
                <a:ea typeface="Inter"/>
                <a:cs typeface="Inter"/>
                <a:sym typeface="Inter"/>
              </a:rPr>
              <a:t>Title</a:t>
            </a:r>
            <a:endParaRPr b="1" sz="1800">
              <a:solidFill>
                <a:srgbClr val="35073D"/>
              </a:solidFill>
              <a:latin typeface="Inter"/>
              <a:ea typeface="Inter"/>
              <a:cs typeface="Inter"/>
              <a:sym typeface="Inter"/>
            </a:endParaRPr>
          </a:p>
        </p:txBody>
      </p:sp>
      <p:sp>
        <p:nvSpPr>
          <p:cNvPr id="324" name="Google Shape;324;p25"/>
          <p:cNvSpPr txBox="1"/>
          <p:nvPr/>
        </p:nvSpPr>
        <p:spPr>
          <a:xfrm>
            <a:off x="4191000" y="2164300"/>
            <a:ext cx="4256700" cy="620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GB" sz="1000">
                <a:solidFill>
                  <a:schemeClr val="dk1"/>
                </a:solidFill>
                <a:latin typeface="IBM Plex Serif"/>
                <a:ea typeface="IBM Plex Serif"/>
                <a:cs typeface="IBM Plex Serif"/>
                <a:sym typeface="IBM Plex Serif"/>
              </a:rPr>
              <a:t>Lorem Ipsum</a:t>
            </a:r>
            <a:endParaRPr sz="1000">
              <a:solidFill>
                <a:schemeClr val="dk1"/>
              </a:solidFill>
              <a:latin typeface="IBM Plex Serif"/>
              <a:ea typeface="IBM Plex Serif"/>
              <a:cs typeface="IBM Plex Serif"/>
              <a:sym typeface="IBM Plex Serif"/>
            </a:endParaRPr>
          </a:p>
          <a:p>
            <a:pPr indent="0" lvl="0" marL="0" rtl="0" algn="just">
              <a:spcBef>
                <a:spcPts val="1000"/>
              </a:spcBef>
              <a:spcAft>
                <a:spcPts val="0"/>
              </a:spcAft>
              <a:buNone/>
            </a:pPr>
            <a:r>
              <a:t/>
            </a:r>
            <a:endParaRPr sz="1000">
              <a:solidFill>
                <a:schemeClr val="dk1"/>
              </a:solidFill>
              <a:latin typeface="IBM Plex Serif"/>
              <a:ea typeface="IBM Plex Serif"/>
              <a:cs typeface="IBM Plex Serif"/>
              <a:sym typeface="IBM Plex Serif"/>
            </a:endParaRPr>
          </a:p>
        </p:txBody>
      </p:sp>
      <p:sp>
        <p:nvSpPr>
          <p:cNvPr id="325" name="Google Shape;325;p25"/>
          <p:cNvSpPr txBox="1"/>
          <p:nvPr/>
        </p:nvSpPr>
        <p:spPr>
          <a:xfrm>
            <a:off x="4191000" y="3120100"/>
            <a:ext cx="41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800">
                <a:solidFill>
                  <a:srgbClr val="35073D"/>
                </a:solidFill>
                <a:latin typeface="Inter"/>
                <a:ea typeface="Inter"/>
                <a:cs typeface="Inter"/>
                <a:sym typeface="Inter"/>
              </a:rPr>
              <a:t>Title</a:t>
            </a:r>
            <a:endParaRPr b="1" sz="1800">
              <a:solidFill>
                <a:srgbClr val="35073D"/>
              </a:solidFill>
              <a:latin typeface="Inter"/>
              <a:ea typeface="Inter"/>
              <a:cs typeface="Inter"/>
              <a:sym typeface="Inter"/>
            </a:endParaRPr>
          </a:p>
        </p:txBody>
      </p:sp>
      <p:sp>
        <p:nvSpPr>
          <p:cNvPr id="326" name="Google Shape;326;p25"/>
          <p:cNvSpPr txBox="1"/>
          <p:nvPr/>
        </p:nvSpPr>
        <p:spPr>
          <a:xfrm>
            <a:off x="4191000" y="3581800"/>
            <a:ext cx="4256700" cy="90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GB" sz="1000">
                <a:solidFill>
                  <a:schemeClr val="dk1"/>
                </a:solidFill>
                <a:latin typeface="IBM Plex Serif"/>
                <a:ea typeface="IBM Plex Serif"/>
                <a:cs typeface="IBM Plex Serif"/>
                <a:sym typeface="IBM Plex Serif"/>
              </a:rPr>
              <a:t>Lorem Ipsum</a:t>
            </a:r>
            <a:endParaRPr sz="1000">
              <a:solidFill>
                <a:schemeClr val="dk1"/>
              </a:solidFill>
              <a:latin typeface="IBM Plex Serif"/>
              <a:ea typeface="IBM Plex Serif"/>
              <a:cs typeface="IBM Plex Serif"/>
              <a:sym typeface="IBM Plex Serif"/>
            </a:endParaRPr>
          </a:p>
          <a:p>
            <a:pPr indent="0" lvl="0" marL="0" rtl="0" algn="just">
              <a:spcBef>
                <a:spcPts val="1000"/>
              </a:spcBef>
              <a:spcAft>
                <a:spcPts val="0"/>
              </a:spcAft>
              <a:buNone/>
            </a:pPr>
            <a:r>
              <a:t/>
            </a:r>
            <a:endParaRPr sz="1000">
              <a:solidFill>
                <a:schemeClr val="dk1"/>
              </a:solidFill>
              <a:latin typeface="IBM Plex Serif"/>
              <a:ea typeface="IBM Plex Serif"/>
              <a:cs typeface="IBM Plex Serif"/>
              <a:sym typeface="IBM Plex Serif"/>
            </a:endParaRPr>
          </a:p>
          <a:p>
            <a:pPr indent="0" lvl="0" marL="0" rtl="0" algn="just">
              <a:spcBef>
                <a:spcPts val="1000"/>
              </a:spcBef>
              <a:spcAft>
                <a:spcPts val="1000"/>
              </a:spcAft>
              <a:buNone/>
            </a:pPr>
            <a:r>
              <a:t/>
            </a:r>
            <a:endParaRPr sz="1000">
              <a:solidFill>
                <a:schemeClr val="dk1"/>
              </a:solidFill>
              <a:latin typeface="IBM Plex Serif"/>
              <a:ea typeface="IBM Plex Serif"/>
              <a:cs typeface="IBM Plex Serif"/>
              <a:sym typeface="IBM Plex Serif"/>
            </a:endParaRPr>
          </a:p>
        </p:txBody>
      </p:sp>
      <p:sp>
        <p:nvSpPr>
          <p:cNvPr id="327" name="Google Shape;327;p25"/>
          <p:cNvSpPr txBox="1"/>
          <p:nvPr/>
        </p:nvSpPr>
        <p:spPr>
          <a:xfrm>
            <a:off x="830600" y="1782700"/>
            <a:ext cx="425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Title</a:t>
            </a:r>
            <a:endParaRPr b="1" sz="2400">
              <a:solidFill>
                <a:srgbClr val="35073D"/>
              </a:solidFill>
              <a:latin typeface="Inter"/>
              <a:ea typeface="Inter"/>
              <a:cs typeface="Inter"/>
              <a:sym typeface="Inter"/>
            </a:endParaRPr>
          </a:p>
          <a:p>
            <a:pPr indent="0" lvl="0" marL="0" rtl="0" algn="l">
              <a:spcBef>
                <a:spcPts val="0"/>
              </a:spcBef>
              <a:spcAft>
                <a:spcPts val="0"/>
              </a:spcAft>
              <a:buNone/>
            </a:pPr>
            <a:r>
              <a:t/>
            </a:r>
            <a:endParaRPr b="1" sz="2400">
              <a:solidFill>
                <a:srgbClr val="35073D"/>
              </a:solidFill>
              <a:latin typeface="Inter"/>
              <a:ea typeface="Inter"/>
              <a:cs typeface="Inter"/>
              <a:sym typeface="Inter"/>
            </a:endParaRPr>
          </a:p>
        </p:txBody>
      </p:sp>
      <p:sp>
        <p:nvSpPr>
          <p:cNvPr id="328" name="Google Shape;328;p25"/>
          <p:cNvSpPr/>
          <p:nvPr/>
        </p:nvSpPr>
        <p:spPr>
          <a:xfrm>
            <a:off x="954975" y="2226550"/>
            <a:ext cx="10182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 name="Google Shape;329;p25"/>
          <p:cNvSpPr txBox="1"/>
          <p:nvPr/>
        </p:nvSpPr>
        <p:spPr>
          <a:xfrm>
            <a:off x="807075" y="2151700"/>
            <a:ext cx="131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Title</a:t>
            </a:r>
            <a:endParaRPr sz="1000">
              <a:latin typeface="Inter Medium"/>
              <a:ea typeface="Inter Medium"/>
              <a:cs typeface="Inter Medium"/>
              <a:sym typeface="Inter Medium"/>
            </a:endParaRPr>
          </a:p>
        </p:txBody>
      </p:sp>
      <p:pic>
        <p:nvPicPr>
          <p:cNvPr id="330" name="Google Shape;330;p25"/>
          <p:cNvPicPr preferRelativeResize="0"/>
          <p:nvPr/>
        </p:nvPicPr>
        <p:blipFill rotWithShape="1">
          <a:blip r:embed="rId4">
            <a:alphaModFix/>
          </a:blip>
          <a:srcRect b="9756" l="0" r="0" t="9748"/>
          <a:stretch/>
        </p:blipFill>
        <p:spPr>
          <a:xfrm>
            <a:off x="776125" y="2946225"/>
            <a:ext cx="2598300" cy="1641900"/>
          </a:xfrm>
          <a:prstGeom prst="roundRect">
            <a:avLst>
              <a:gd fmla="val 12452" name="adj"/>
            </a:avLst>
          </a:prstGeom>
          <a:noFill/>
          <a:ln>
            <a:noFill/>
          </a:ln>
        </p:spPr>
      </p:pic>
      <p:pic>
        <p:nvPicPr>
          <p:cNvPr id="331" name="Google Shape;331;p25"/>
          <p:cNvPicPr preferRelativeResize="0"/>
          <p:nvPr/>
        </p:nvPicPr>
        <p:blipFill rotWithShape="1">
          <a:blip r:embed="rId5">
            <a:alphaModFix/>
          </a:blip>
          <a:srcRect b="2173" l="91527" r="1944" t="88397"/>
          <a:stretch/>
        </p:blipFill>
        <p:spPr>
          <a:xfrm>
            <a:off x="8621700" y="4610100"/>
            <a:ext cx="522301" cy="533400"/>
          </a:xfrm>
          <a:prstGeom prst="rect">
            <a:avLst/>
          </a:prstGeom>
          <a:noFill/>
          <a:ln>
            <a:noFill/>
          </a:ln>
        </p:spPr>
      </p:pic>
      <p:sp>
        <p:nvSpPr>
          <p:cNvPr id="332" name="Google Shape;332;p25"/>
          <p:cNvSpPr/>
          <p:nvPr/>
        </p:nvSpPr>
        <p:spPr>
          <a:xfrm>
            <a:off x="1007850" y="3190350"/>
            <a:ext cx="2140800" cy="1167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Replace image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6" name="Shape 336"/>
        <p:cNvGrpSpPr/>
        <p:nvPr/>
      </p:nvGrpSpPr>
      <p:grpSpPr>
        <a:xfrm>
          <a:off x="0" y="0"/>
          <a:ext cx="0" cy="0"/>
          <a:chOff x="0" y="0"/>
          <a:chExt cx="0" cy="0"/>
        </a:xfrm>
      </p:grpSpPr>
      <p:pic>
        <p:nvPicPr>
          <p:cNvPr id="337" name="Google Shape;337;p26"/>
          <p:cNvPicPr preferRelativeResize="0"/>
          <p:nvPr/>
        </p:nvPicPr>
        <p:blipFill rotWithShape="1">
          <a:blip r:embed="rId3">
            <a:alphaModFix amt="70000"/>
          </a:blip>
          <a:srcRect b="23800" l="6524" r="0" t="9643"/>
          <a:stretch/>
        </p:blipFill>
        <p:spPr>
          <a:xfrm>
            <a:off x="0" y="0"/>
            <a:ext cx="9144003" cy="5143499"/>
          </a:xfrm>
          <a:prstGeom prst="rect">
            <a:avLst/>
          </a:prstGeom>
          <a:noFill/>
          <a:ln>
            <a:noFill/>
          </a:ln>
        </p:spPr>
      </p:pic>
      <p:sp>
        <p:nvSpPr>
          <p:cNvPr id="338" name="Google Shape;338;p26"/>
          <p:cNvSpPr txBox="1"/>
          <p:nvPr/>
        </p:nvSpPr>
        <p:spPr>
          <a:xfrm>
            <a:off x="5473700" y="2634150"/>
            <a:ext cx="308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Title</a:t>
            </a:r>
            <a:endParaRPr b="1" sz="1800">
              <a:solidFill>
                <a:srgbClr val="35073D"/>
              </a:solidFill>
              <a:latin typeface="Inter"/>
              <a:ea typeface="Inter"/>
              <a:cs typeface="Inter"/>
              <a:sym typeface="Inter"/>
            </a:endParaRPr>
          </a:p>
        </p:txBody>
      </p:sp>
      <p:sp>
        <p:nvSpPr>
          <p:cNvPr id="339" name="Google Shape;339;p26"/>
          <p:cNvSpPr txBox="1"/>
          <p:nvPr/>
        </p:nvSpPr>
        <p:spPr>
          <a:xfrm>
            <a:off x="830600" y="2634150"/>
            <a:ext cx="308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Title</a:t>
            </a:r>
            <a:endParaRPr b="1" sz="1800">
              <a:solidFill>
                <a:srgbClr val="35073D"/>
              </a:solidFill>
              <a:latin typeface="Inter"/>
              <a:ea typeface="Inter"/>
              <a:cs typeface="Inter"/>
              <a:sym typeface="Inter"/>
            </a:endParaRPr>
          </a:p>
        </p:txBody>
      </p:sp>
      <p:sp>
        <p:nvSpPr>
          <p:cNvPr id="340" name="Google Shape;340;p26"/>
          <p:cNvSpPr txBox="1"/>
          <p:nvPr/>
        </p:nvSpPr>
        <p:spPr>
          <a:xfrm>
            <a:off x="5473700" y="445300"/>
            <a:ext cx="3086100" cy="338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rgbClr val="35043D"/>
                </a:solidFill>
                <a:latin typeface="IBM Plex Serif"/>
                <a:ea typeface="IBM Plex Serif"/>
                <a:cs typeface="IBM Plex Serif"/>
                <a:sym typeface="IBM Plex Serif"/>
              </a:rPr>
              <a:t>Lorem Ipsum</a:t>
            </a:r>
            <a:endParaRPr sz="1000">
              <a:solidFill>
                <a:srgbClr val="35043D"/>
              </a:solidFill>
              <a:latin typeface="IBM Plex Serif"/>
              <a:ea typeface="IBM Plex Serif"/>
              <a:cs typeface="IBM Plex Serif"/>
              <a:sym typeface="IBM Plex Serif"/>
            </a:endParaRPr>
          </a:p>
        </p:txBody>
      </p:sp>
      <p:sp>
        <p:nvSpPr>
          <p:cNvPr id="341" name="Google Shape;341;p26"/>
          <p:cNvSpPr txBox="1"/>
          <p:nvPr/>
        </p:nvSpPr>
        <p:spPr>
          <a:xfrm>
            <a:off x="5473700" y="309585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dk1"/>
              </a:solidFill>
              <a:latin typeface="IBM Plex Serif"/>
              <a:ea typeface="IBM Plex Serif"/>
              <a:cs typeface="IBM Plex Serif"/>
              <a:sym typeface="IBM Plex Serif"/>
            </a:endParaRPr>
          </a:p>
          <a:p>
            <a:pPr indent="-292100" lvl="0" marL="457200" rtl="0" algn="l">
              <a:spcBef>
                <a:spcPts val="0"/>
              </a:spcBef>
              <a:spcAft>
                <a:spcPts val="0"/>
              </a:spcAft>
              <a:buClr>
                <a:schemeClr val="dk1"/>
              </a:buClr>
              <a:buSzPts val="1000"/>
              <a:buFont typeface="IBM Plex Serif"/>
              <a:buChar char="●"/>
            </a:pPr>
            <a:r>
              <a:rPr lang="en-GB" sz="1000">
                <a:solidFill>
                  <a:schemeClr val="dk1"/>
                </a:solidFill>
                <a:latin typeface="IBM Plex Serif"/>
                <a:ea typeface="IBM Plex Serif"/>
                <a:cs typeface="IBM Plex Serif"/>
                <a:sym typeface="IBM Plex Serif"/>
              </a:rPr>
              <a:t>Point 1</a:t>
            </a:r>
            <a:endParaRPr sz="1000">
              <a:solidFill>
                <a:schemeClr val="dk1"/>
              </a:solidFill>
              <a:latin typeface="IBM Plex Serif"/>
              <a:ea typeface="IBM Plex Serif"/>
              <a:cs typeface="IBM Plex Serif"/>
              <a:sym typeface="IBM Plex Serif"/>
            </a:endParaRPr>
          </a:p>
          <a:p>
            <a:pPr indent="-292100" lvl="0" marL="457200" rtl="0" algn="l">
              <a:spcBef>
                <a:spcPts val="0"/>
              </a:spcBef>
              <a:spcAft>
                <a:spcPts val="0"/>
              </a:spcAft>
              <a:buClr>
                <a:schemeClr val="dk1"/>
              </a:buClr>
              <a:buSzPts val="1000"/>
              <a:buFont typeface="IBM Plex Serif"/>
              <a:buChar char="●"/>
            </a:pPr>
            <a:r>
              <a:rPr lang="en-GB" sz="1000">
                <a:solidFill>
                  <a:schemeClr val="dk1"/>
                </a:solidFill>
                <a:latin typeface="IBM Plex Serif"/>
                <a:ea typeface="IBM Plex Serif"/>
                <a:cs typeface="IBM Plex Serif"/>
                <a:sym typeface="IBM Plex Serif"/>
              </a:rPr>
              <a:t>Point 2</a:t>
            </a:r>
            <a:endParaRPr sz="1000">
              <a:solidFill>
                <a:schemeClr val="dk1"/>
              </a:solidFill>
              <a:latin typeface="IBM Plex Serif"/>
              <a:ea typeface="IBM Plex Serif"/>
              <a:cs typeface="IBM Plex Serif"/>
              <a:sym typeface="IBM Plex Serif"/>
            </a:endParaRPr>
          </a:p>
          <a:p>
            <a:pPr indent="-292100" lvl="0" marL="457200" rtl="0" algn="l">
              <a:spcBef>
                <a:spcPts val="0"/>
              </a:spcBef>
              <a:spcAft>
                <a:spcPts val="0"/>
              </a:spcAft>
              <a:buClr>
                <a:schemeClr val="dk1"/>
              </a:buClr>
              <a:buSzPts val="1000"/>
              <a:buFont typeface="IBM Plex Serif"/>
              <a:buChar char="●"/>
            </a:pPr>
            <a:r>
              <a:rPr lang="en-GB" sz="1000">
                <a:solidFill>
                  <a:schemeClr val="dk1"/>
                </a:solidFill>
                <a:latin typeface="IBM Plex Serif"/>
                <a:ea typeface="IBM Plex Serif"/>
                <a:cs typeface="IBM Plex Serif"/>
                <a:sym typeface="IBM Plex Serif"/>
              </a:rPr>
              <a:t>Point 3</a:t>
            </a:r>
            <a:endParaRPr sz="1000">
              <a:solidFill>
                <a:schemeClr val="dk1"/>
              </a:solidFill>
              <a:latin typeface="IBM Plex Serif"/>
              <a:ea typeface="IBM Plex Serif"/>
              <a:cs typeface="IBM Plex Serif"/>
              <a:sym typeface="IBM Plex Serif"/>
            </a:endParaRPr>
          </a:p>
        </p:txBody>
      </p:sp>
      <p:sp>
        <p:nvSpPr>
          <p:cNvPr id="342" name="Google Shape;342;p26"/>
          <p:cNvSpPr txBox="1"/>
          <p:nvPr/>
        </p:nvSpPr>
        <p:spPr>
          <a:xfrm>
            <a:off x="830600" y="1477900"/>
            <a:ext cx="3086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Title</a:t>
            </a:r>
            <a:endParaRPr b="1" sz="2400">
              <a:solidFill>
                <a:srgbClr val="35073D"/>
              </a:solidFill>
              <a:latin typeface="Inter"/>
              <a:ea typeface="Inter"/>
              <a:cs typeface="Inter"/>
              <a:sym typeface="Inter"/>
            </a:endParaRPr>
          </a:p>
          <a:p>
            <a:pPr indent="0" lvl="0" marL="0" rtl="0" algn="l">
              <a:spcBef>
                <a:spcPts val="0"/>
              </a:spcBef>
              <a:spcAft>
                <a:spcPts val="0"/>
              </a:spcAft>
              <a:buNone/>
            </a:pPr>
            <a:r>
              <a:t/>
            </a:r>
            <a:endParaRPr b="1" sz="2400">
              <a:solidFill>
                <a:srgbClr val="35073D"/>
              </a:solidFill>
              <a:latin typeface="Inter"/>
              <a:ea typeface="Inter"/>
              <a:cs typeface="Inter"/>
              <a:sym typeface="Inter"/>
            </a:endParaRPr>
          </a:p>
        </p:txBody>
      </p:sp>
      <p:sp>
        <p:nvSpPr>
          <p:cNvPr id="343" name="Google Shape;343;p26"/>
          <p:cNvSpPr txBox="1"/>
          <p:nvPr/>
        </p:nvSpPr>
        <p:spPr>
          <a:xfrm>
            <a:off x="945225" y="1846900"/>
            <a:ext cx="1467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innovation</a:t>
            </a:r>
            <a:endParaRPr sz="1000">
              <a:latin typeface="Inter Medium"/>
              <a:ea typeface="Inter Medium"/>
              <a:cs typeface="Inter Medium"/>
              <a:sym typeface="Inter Medium"/>
            </a:endParaRPr>
          </a:p>
        </p:txBody>
      </p:sp>
      <p:sp>
        <p:nvSpPr>
          <p:cNvPr id="344" name="Google Shape;344;p26"/>
          <p:cNvSpPr/>
          <p:nvPr/>
        </p:nvSpPr>
        <p:spPr>
          <a:xfrm>
            <a:off x="945225" y="1921750"/>
            <a:ext cx="14679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45" name="Google Shape;345;p26"/>
          <p:cNvGrpSpPr/>
          <p:nvPr/>
        </p:nvGrpSpPr>
        <p:grpSpPr>
          <a:xfrm>
            <a:off x="869021" y="3389150"/>
            <a:ext cx="1394177" cy="1047100"/>
            <a:chOff x="421975" y="3340100"/>
            <a:chExt cx="1617000" cy="1047100"/>
          </a:xfrm>
        </p:grpSpPr>
        <p:sp>
          <p:nvSpPr>
            <p:cNvPr id="346" name="Google Shape;346;p26"/>
            <p:cNvSpPr/>
            <p:nvPr/>
          </p:nvSpPr>
          <p:spPr>
            <a:xfrm>
              <a:off x="421975" y="3374400"/>
              <a:ext cx="1617000" cy="10128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47" name="Google Shape;347;p26"/>
            <p:cNvGrpSpPr/>
            <p:nvPr/>
          </p:nvGrpSpPr>
          <p:grpSpPr>
            <a:xfrm>
              <a:off x="421975" y="3340100"/>
              <a:ext cx="1330505" cy="889500"/>
              <a:chOff x="421975" y="3340100"/>
              <a:chExt cx="1330505" cy="889500"/>
            </a:xfrm>
          </p:grpSpPr>
          <p:sp>
            <p:nvSpPr>
              <p:cNvPr id="348" name="Google Shape;348;p26"/>
              <p:cNvSpPr txBox="1"/>
              <p:nvPr/>
            </p:nvSpPr>
            <p:spPr>
              <a:xfrm>
                <a:off x="421975" y="33401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b="1" lang="en-GB" sz="800">
                    <a:solidFill>
                      <a:srgbClr val="35043D"/>
                    </a:solidFill>
                    <a:latin typeface="Inter"/>
                    <a:ea typeface="Inter"/>
                    <a:cs typeface="Inter"/>
                    <a:sym typeface="Inter"/>
                  </a:rPr>
                  <a:t>Description</a:t>
                </a:r>
                <a:endParaRPr b="1" sz="800">
                  <a:solidFill>
                    <a:srgbClr val="35043D"/>
                  </a:solidFill>
                  <a:latin typeface="Inter"/>
                  <a:ea typeface="Inter"/>
                  <a:cs typeface="Inter"/>
                  <a:sym typeface="Inter"/>
                </a:endParaRPr>
              </a:p>
            </p:txBody>
          </p:sp>
          <p:sp>
            <p:nvSpPr>
              <p:cNvPr id="349" name="Google Shape;349;p26"/>
              <p:cNvSpPr txBox="1"/>
              <p:nvPr/>
            </p:nvSpPr>
            <p:spPr>
              <a:xfrm>
                <a:off x="421980" y="3530550"/>
                <a:ext cx="13305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nº</a:t>
                </a:r>
                <a:endParaRPr b="1" sz="3000">
                  <a:solidFill>
                    <a:srgbClr val="35043D"/>
                  </a:solidFill>
                  <a:latin typeface="Inter"/>
                  <a:ea typeface="Inter"/>
                  <a:cs typeface="Inter"/>
                  <a:sym typeface="Inter"/>
                </a:endParaRPr>
              </a:p>
            </p:txBody>
          </p:sp>
          <p:sp>
            <p:nvSpPr>
              <p:cNvPr id="350" name="Google Shape;350;p26"/>
              <p:cNvSpPr txBox="1"/>
              <p:nvPr/>
            </p:nvSpPr>
            <p:spPr>
              <a:xfrm>
                <a:off x="421975" y="39218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Text</a:t>
                </a:r>
                <a:endParaRPr sz="800">
                  <a:solidFill>
                    <a:srgbClr val="35043D"/>
                  </a:solidFill>
                  <a:latin typeface="Inter"/>
                  <a:ea typeface="Inter"/>
                  <a:cs typeface="Inter"/>
                  <a:sym typeface="Inter"/>
                </a:endParaRPr>
              </a:p>
            </p:txBody>
          </p:sp>
        </p:grpSp>
      </p:grpSp>
      <p:pic>
        <p:nvPicPr>
          <p:cNvPr id="351" name="Google Shape;351;p26"/>
          <p:cNvPicPr preferRelativeResize="0"/>
          <p:nvPr/>
        </p:nvPicPr>
        <p:blipFill rotWithShape="1">
          <a:blip r:embed="rId4">
            <a:alphaModFix/>
          </a:blip>
          <a:srcRect b="2173" l="91527" r="1944" t="88397"/>
          <a:stretch/>
        </p:blipFill>
        <p:spPr>
          <a:xfrm>
            <a:off x="8621700" y="4610100"/>
            <a:ext cx="522301" cy="533400"/>
          </a:xfrm>
          <a:prstGeom prst="rect">
            <a:avLst/>
          </a:prstGeom>
          <a:noFill/>
          <a:ln>
            <a:noFill/>
          </a:ln>
        </p:spPr>
      </p:pic>
      <p:sp>
        <p:nvSpPr>
          <p:cNvPr id="352" name="Google Shape;352;p26"/>
          <p:cNvSpPr txBox="1"/>
          <p:nvPr/>
        </p:nvSpPr>
        <p:spPr>
          <a:xfrm>
            <a:off x="945225" y="1848250"/>
            <a:ext cx="1467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Title</a:t>
            </a:r>
            <a:endParaRPr sz="1000">
              <a:latin typeface="Inter Medium"/>
              <a:ea typeface="Inter Medium"/>
              <a:cs typeface="Inter Medium"/>
              <a:sym typeface="Inter Medium"/>
            </a:endParaRPr>
          </a:p>
        </p:txBody>
      </p:sp>
      <p:grpSp>
        <p:nvGrpSpPr>
          <p:cNvPr id="353" name="Google Shape;353;p26"/>
          <p:cNvGrpSpPr/>
          <p:nvPr/>
        </p:nvGrpSpPr>
        <p:grpSpPr>
          <a:xfrm>
            <a:off x="2453771" y="3389150"/>
            <a:ext cx="1394177" cy="1047100"/>
            <a:chOff x="421975" y="3340100"/>
            <a:chExt cx="1617000" cy="1047100"/>
          </a:xfrm>
        </p:grpSpPr>
        <p:sp>
          <p:nvSpPr>
            <p:cNvPr id="354" name="Google Shape;354;p26"/>
            <p:cNvSpPr/>
            <p:nvPr/>
          </p:nvSpPr>
          <p:spPr>
            <a:xfrm>
              <a:off x="421975" y="3374400"/>
              <a:ext cx="1617000" cy="10128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55" name="Google Shape;355;p26"/>
            <p:cNvGrpSpPr/>
            <p:nvPr/>
          </p:nvGrpSpPr>
          <p:grpSpPr>
            <a:xfrm>
              <a:off x="421975" y="3340100"/>
              <a:ext cx="1330505" cy="889500"/>
              <a:chOff x="421975" y="3340100"/>
              <a:chExt cx="1330505" cy="889500"/>
            </a:xfrm>
          </p:grpSpPr>
          <p:sp>
            <p:nvSpPr>
              <p:cNvPr id="356" name="Google Shape;356;p26"/>
              <p:cNvSpPr txBox="1"/>
              <p:nvPr/>
            </p:nvSpPr>
            <p:spPr>
              <a:xfrm>
                <a:off x="421975" y="33401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b="1" lang="en-GB" sz="800">
                    <a:solidFill>
                      <a:srgbClr val="35043D"/>
                    </a:solidFill>
                    <a:latin typeface="Inter"/>
                    <a:ea typeface="Inter"/>
                    <a:cs typeface="Inter"/>
                    <a:sym typeface="Inter"/>
                  </a:rPr>
                  <a:t>Description</a:t>
                </a:r>
                <a:endParaRPr b="1" sz="800">
                  <a:solidFill>
                    <a:srgbClr val="35043D"/>
                  </a:solidFill>
                  <a:latin typeface="Inter"/>
                  <a:ea typeface="Inter"/>
                  <a:cs typeface="Inter"/>
                  <a:sym typeface="Inter"/>
                </a:endParaRPr>
              </a:p>
            </p:txBody>
          </p:sp>
          <p:sp>
            <p:nvSpPr>
              <p:cNvPr id="357" name="Google Shape;357;p26"/>
              <p:cNvSpPr txBox="1"/>
              <p:nvPr/>
            </p:nvSpPr>
            <p:spPr>
              <a:xfrm>
                <a:off x="421980" y="3530550"/>
                <a:ext cx="13305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nº</a:t>
                </a:r>
                <a:endParaRPr b="1" sz="3000">
                  <a:solidFill>
                    <a:srgbClr val="35043D"/>
                  </a:solidFill>
                  <a:latin typeface="Inter"/>
                  <a:ea typeface="Inter"/>
                  <a:cs typeface="Inter"/>
                  <a:sym typeface="Inter"/>
                </a:endParaRPr>
              </a:p>
            </p:txBody>
          </p:sp>
          <p:sp>
            <p:nvSpPr>
              <p:cNvPr id="358" name="Google Shape;358;p26"/>
              <p:cNvSpPr txBox="1"/>
              <p:nvPr/>
            </p:nvSpPr>
            <p:spPr>
              <a:xfrm>
                <a:off x="421975" y="39218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Text</a:t>
                </a:r>
                <a:endParaRPr sz="800">
                  <a:solidFill>
                    <a:srgbClr val="35043D"/>
                  </a:solidFill>
                  <a:latin typeface="Inter"/>
                  <a:ea typeface="Inter"/>
                  <a:cs typeface="Inter"/>
                  <a:sym typeface="Inter"/>
                </a:endParaRPr>
              </a:p>
            </p:txBody>
          </p:sp>
        </p:grpSp>
      </p:grpSp>
      <p:grpSp>
        <p:nvGrpSpPr>
          <p:cNvPr id="359" name="Google Shape;359;p26"/>
          <p:cNvGrpSpPr/>
          <p:nvPr/>
        </p:nvGrpSpPr>
        <p:grpSpPr>
          <a:xfrm>
            <a:off x="4038521" y="3389150"/>
            <a:ext cx="1394177" cy="1047100"/>
            <a:chOff x="421975" y="3340100"/>
            <a:chExt cx="1617000" cy="1047100"/>
          </a:xfrm>
        </p:grpSpPr>
        <p:sp>
          <p:nvSpPr>
            <p:cNvPr id="360" name="Google Shape;360;p26"/>
            <p:cNvSpPr/>
            <p:nvPr/>
          </p:nvSpPr>
          <p:spPr>
            <a:xfrm>
              <a:off x="421975" y="3374400"/>
              <a:ext cx="1617000" cy="10128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61" name="Google Shape;361;p26"/>
            <p:cNvGrpSpPr/>
            <p:nvPr/>
          </p:nvGrpSpPr>
          <p:grpSpPr>
            <a:xfrm>
              <a:off x="421975" y="3340100"/>
              <a:ext cx="1330505" cy="889500"/>
              <a:chOff x="421975" y="3340100"/>
              <a:chExt cx="1330505" cy="889500"/>
            </a:xfrm>
          </p:grpSpPr>
          <p:sp>
            <p:nvSpPr>
              <p:cNvPr id="362" name="Google Shape;362;p26"/>
              <p:cNvSpPr txBox="1"/>
              <p:nvPr/>
            </p:nvSpPr>
            <p:spPr>
              <a:xfrm>
                <a:off x="421975" y="33401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b="1" lang="en-GB" sz="800">
                    <a:solidFill>
                      <a:srgbClr val="35043D"/>
                    </a:solidFill>
                    <a:latin typeface="Inter"/>
                    <a:ea typeface="Inter"/>
                    <a:cs typeface="Inter"/>
                    <a:sym typeface="Inter"/>
                  </a:rPr>
                  <a:t>Description</a:t>
                </a:r>
                <a:endParaRPr b="1" sz="800">
                  <a:solidFill>
                    <a:srgbClr val="35043D"/>
                  </a:solidFill>
                  <a:latin typeface="Inter"/>
                  <a:ea typeface="Inter"/>
                  <a:cs typeface="Inter"/>
                  <a:sym typeface="Inter"/>
                </a:endParaRPr>
              </a:p>
            </p:txBody>
          </p:sp>
          <p:sp>
            <p:nvSpPr>
              <p:cNvPr id="363" name="Google Shape;363;p26"/>
              <p:cNvSpPr txBox="1"/>
              <p:nvPr/>
            </p:nvSpPr>
            <p:spPr>
              <a:xfrm>
                <a:off x="421980" y="3530550"/>
                <a:ext cx="13305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nº</a:t>
                </a:r>
                <a:endParaRPr b="1" sz="3000">
                  <a:solidFill>
                    <a:srgbClr val="35043D"/>
                  </a:solidFill>
                  <a:latin typeface="Inter"/>
                  <a:ea typeface="Inter"/>
                  <a:cs typeface="Inter"/>
                  <a:sym typeface="Inter"/>
                </a:endParaRPr>
              </a:p>
            </p:txBody>
          </p:sp>
          <p:sp>
            <p:nvSpPr>
              <p:cNvPr id="364" name="Google Shape;364;p26"/>
              <p:cNvSpPr txBox="1"/>
              <p:nvPr/>
            </p:nvSpPr>
            <p:spPr>
              <a:xfrm>
                <a:off x="421975" y="39218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Text</a:t>
                </a:r>
                <a:endParaRPr sz="800">
                  <a:solidFill>
                    <a:srgbClr val="35043D"/>
                  </a:solidFill>
                  <a:latin typeface="Inter"/>
                  <a:ea typeface="Inter"/>
                  <a:cs typeface="Inter"/>
                  <a:sym typeface="Inte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20439" l="0" r="60972" t="0"/>
          <a:stretch/>
        </p:blipFill>
        <p:spPr>
          <a:xfrm>
            <a:off x="0" y="0"/>
            <a:ext cx="3568701" cy="5143499"/>
          </a:xfrm>
          <a:prstGeom prst="rect">
            <a:avLst/>
          </a:prstGeom>
          <a:noFill/>
          <a:ln>
            <a:noFill/>
          </a:ln>
        </p:spPr>
      </p:pic>
      <p:pic>
        <p:nvPicPr>
          <p:cNvPr id="64" name="Google Shape;64;p14"/>
          <p:cNvPicPr preferRelativeResize="0"/>
          <p:nvPr/>
        </p:nvPicPr>
        <p:blipFill rotWithShape="1">
          <a:blip r:embed="rId3">
            <a:alphaModFix/>
          </a:blip>
          <a:srcRect b="2173" l="91527" r="1944" t="88397"/>
          <a:stretch/>
        </p:blipFill>
        <p:spPr>
          <a:xfrm>
            <a:off x="8621700" y="4610100"/>
            <a:ext cx="522301" cy="533400"/>
          </a:xfrm>
          <a:prstGeom prst="rect">
            <a:avLst/>
          </a:prstGeom>
          <a:noFill/>
          <a:ln>
            <a:noFill/>
          </a:ln>
        </p:spPr>
      </p:pic>
      <p:grpSp>
        <p:nvGrpSpPr>
          <p:cNvPr id="65" name="Google Shape;65;p14"/>
          <p:cNvGrpSpPr/>
          <p:nvPr/>
        </p:nvGrpSpPr>
        <p:grpSpPr>
          <a:xfrm>
            <a:off x="5628975" y="863600"/>
            <a:ext cx="3000000" cy="965700"/>
            <a:chOff x="5628975" y="863600"/>
            <a:chExt cx="3000000" cy="965700"/>
          </a:xfrm>
        </p:grpSpPr>
        <p:sp>
          <p:nvSpPr>
            <p:cNvPr id="66" name="Google Shape;66;p14"/>
            <p:cNvSpPr txBox="1"/>
            <p:nvPr/>
          </p:nvSpPr>
          <p:spPr>
            <a:xfrm>
              <a:off x="5628975" y="863600"/>
              <a:ext cx="30000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b="1" lang="en-GB" sz="1350">
                  <a:solidFill>
                    <a:srgbClr val="35043D"/>
                  </a:solidFill>
                  <a:latin typeface="Inter"/>
                  <a:ea typeface="Inter"/>
                  <a:cs typeface="Inter"/>
                  <a:sym typeface="Inter"/>
                </a:rPr>
                <a:t>State-of-the art ecosystem</a:t>
              </a:r>
              <a:endParaRPr b="1" sz="1350">
                <a:solidFill>
                  <a:srgbClr val="35043D"/>
                </a:solidFill>
                <a:latin typeface="Inter"/>
                <a:ea typeface="Inter"/>
                <a:cs typeface="Inter"/>
                <a:sym typeface="Inter"/>
              </a:endParaRPr>
            </a:p>
          </p:txBody>
        </p:sp>
        <p:sp>
          <p:nvSpPr>
            <p:cNvPr id="67" name="Google Shape;67;p14"/>
            <p:cNvSpPr txBox="1"/>
            <p:nvPr/>
          </p:nvSpPr>
          <p:spPr>
            <a:xfrm>
              <a:off x="5628975" y="1065500"/>
              <a:ext cx="30000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€5.7bn</a:t>
              </a:r>
              <a:endParaRPr b="1" sz="3000">
                <a:solidFill>
                  <a:srgbClr val="35043D"/>
                </a:solidFill>
                <a:latin typeface="Inter"/>
                <a:ea typeface="Inter"/>
                <a:cs typeface="Inter"/>
                <a:sym typeface="Inter"/>
              </a:endParaRPr>
            </a:p>
          </p:txBody>
        </p:sp>
        <p:sp>
          <p:nvSpPr>
            <p:cNvPr id="68" name="Google Shape;68;p14"/>
            <p:cNvSpPr txBox="1"/>
            <p:nvPr/>
          </p:nvSpPr>
          <p:spPr>
            <a:xfrm>
              <a:off x="5628975" y="1521500"/>
              <a:ext cx="30000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BM Plex Serif"/>
                  <a:ea typeface="IBM Plex Serif"/>
                  <a:cs typeface="IBM Plex Serif"/>
                  <a:sym typeface="IBM Plex Serif"/>
                </a:rPr>
                <a:t>Invested in R&amp;D in 2022</a:t>
              </a:r>
              <a:endParaRPr sz="800">
                <a:solidFill>
                  <a:srgbClr val="35043D"/>
                </a:solidFill>
                <a:latin typeface="IBM Plex Serif"/>
                <a:ea typeface="IBM Plex Serif"/>
                <a:cs typeface="IBM Plex Serif"/>
                <a:sym typeface="IBM Plex Serif"/>
              </a:endParaRPr>
            </a:p>
          </p:txBody>
        </p:sp>
      </p:grpSp>
      <p:grpSp>
        <p:nvGrpSpPr>
          <p:cNvPr id="69" name="Google Shape;69;p14"/>
          <p:cNvGrpSpPr/>
          <p:nvPr/>
        </p:nvGrpSpPr>
        <p:grpSpPr>
          <a:xfrm>
            <a:off x="5628975" y="2181225"/>
            <a:ext cx="3000000" cy="965700"/>
            <a:chOff x="5628975" y="2235200"/>
            <a:chExt cx="3000000" cy="965700"/>
          </a:xfrm>
        </p:grpSpPr>
        <p:sp>
          <p:nvSpPr>
            <p:cNvPr id="70" name="Google Shape;70;p14"/>
            <p:cNvSpPr txBox="1"/>
            <p:nvPr/>
          </p:nvSpPr>
          <p:spPr>
            <a:xfrm>
              <a:off x="5628975" y="2235200"/>
              <a:ext cx="30000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b="1" lang="en-GB" sz="1350">
                  <a:solidFill>
                    <a:srgbClr val="35043D"/>
                  </a:solidFill>
                  <a:latin typeface="Inter"/>
                  <a:ea typeface="Inter"/>
                  <a:cs typeface="Inter"/>
                  <a:sym typeface="Inter"/>
                </a:rPr>
                <a:t>World-class talent</a:t>
              </a:r>
              <a:endParaRPr b="1" sz="1350">
                <a:solidFill>
                  <a:srgbClr val="35043D"/>
                </a:solidFill>
                <a:latin typeface="Inter"/>
                <a:ea typeface="Inter"/>
                <a:cs typeface="Inter"/>
                <a:sym typeface="Inter"/>
              </a:endParaRPr>
            </a:p>
          </p:txBody>
        </p:sp>
        <p:sp>
          <p:nvSpPr>
            <p:cNvPr id="71" name="Google Shape;71;p14"/>
            <p:cNvSpPr txBox="1"/>
            <p:nvPr/>
          </p:nvSpPr>
          <p:spPr>
            <a:xfrm>
              <a:off x="5628975" y="2437100"/>
              <a:ext cx="30000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+43K</a:t>
              </a:r>
              <a:endParaRPr b="1" sz="3000">
                <a:solidFill>
                  <a:srgbClr val="35043D"/>
                </a:solidFill>
                <a:latin typeface="Inter"/>
                <a:ea typeface="Inter"/>
                <a:cs typeface="Inter"/>
                <a:sym typeface="Inter"/>
              </a:endParaRPr>
            </a:p>
          </p:txBody>
        </p:sp>
        <p:sp>
          <p:nvSpPr>
            <p:cNvPr id="72" name="Google Shape;72;p14"/>
            <p:cNvSpPr txBox="1"/>
            <p:nvPr/>
          </p:nvSpPr>
          <p:spPr>
            <a:xfrm>
              <a:off x="5628975" y="2893100"/>
              <a:ext cx="30000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BM Plex Serif"/>
                  <a:ea typeface="IBM Plex Serif"/>
                  <a:cs typeface="IBM Plex Serif"/>
                  <a:sym typeface="IBM Plex Serif"/>
                </a:rPr>
                <a:t>Direct jobs</a:t>
              </a:r>
              <a:endParaRPr sz="800">
                <a:solidFill>
                  <a:srgbClr val="35043D"/>
                </a:solidFill>
                <a:latin typeface="IBM Plex Serif"/>
                <a:ea typeface="IBM Plex Serif"/>
                <a:cs typeface="IBM Plex Serif"/>
                <a:sym typeface="IBM Plex Serif"/>
              </a:endParaRPr>
            </a:p>
          </p:txBody>
        </p:sp>
      </p:grpSp>
      <p:grpSp>
        <p:nvGrpSpPr>
          <p:cNvPr id="73" name="Google Shape;73;p14"/>
          <p:cNvGrpSpPr/>
          <p:nvPr/>
        </p:nvGrpSpPr>
        <p:grpSpPr>
          <a:xfrm>
            <a:off x="5628975" y="3498850"/>
            <a:ext cx="3000000" cy="965700"/>
            <a:chOff x="5628975" y="3575050"/>
            <a:chExt cx="3000000" cy="965700"/>
          </a:xfrm>
        </p:grpSpPr>
        <p:sp>
          <p:nvSpPr>
            <p:cNvPr id="74" name="Google Shape;74;p14"/>
            <p:cNvSpPr txBox="1"/>
            <p:nvPr/>
          </p:nvSpPr>
          <p:spPr>
            <a:xfrm>
              <a:off x="5628975" y="3575050"/>
              <a:ext cx="30000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b="1" lang="en-GB" sz="1350">
                  <a:solidFill>
                    <a:srgbClr val="35043D"/>
                  </a:solidFill>
                  <a:latin typeface="Inter"/>
                  <a:ea typeface="Inter"/>
                  <a:cs typeface="Inter"/>
                  <a:sym typeface="Inter"/>
                </a:rPr>
                <a:t>Active government support</a:t>
              </a:r>
              <a:endParaRPr b="1" sz="1350">
                <a:solidFill>
                  <a:srgbClr val="35043D"/>
                </a:solidFill>
                <a:latin typeface="Inter"/>
                <a:ea typeface="Inter"/>
                <a:cs typeface="Inter"/>
                <a:sym typeface="Inter"/>
              </a:endParaRPr>
            </a:p>
          </p:txBody>
        </p:sp>
        <p:sp>
          <p:nvSpPr>
            <p:cNvPr id="75" name="Google Shape;75;p14"/>
            <p:cNvSpPr txBox="1"/>
            <p:nvPr/>
          </p:nvSpPr>
          <p:spPr>
            <a:xfrm>
              <a:off x="5628975" y="3776950"/>
              <a:ext cx="30000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+600</a:t>
              </a:r>
              <a:endParaRPr b="1" sz="3000">
                <a:solidFill>
                  <a:srgbClr val="35043D"/>
                </a:solidFill>
                <a:latin typeface="Inter"/>
                <a:ea typeface="Inter"/>
                <a:cs typeface="Inter"/>
                <a:sym typeface="Inter"/>
              </a:endParaRPr>
            </a:p>
          </p:txBody>
        </p:sp>
        <p:sp>
          <p:nvSpPr>
            <p:cNvPr id="76" name="Google Shape;76;p14"/>
            <p:cNvSpPr txBox="1"/>
            <p:nvPr/>
          </p:nvSpPr>
          <p:spPr>
            <a:xfrm>
              <a:off x="5628975" y="4232950"/>
              <a:ext cx="30000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BM Plex Serif"/>
                  <a:ea typeface="IBM Plex Serif"/>
                  <a:cs typeface="IBM Plex Serif"/>
                  <a:sym typeface="IBM Plex Serif"/>
                </a:rPr>
                <a:t>Industry players</a:t>
              </a:r>
              <a:endParaRPr sz="800">
                <a:solidFill>
                  <a:srgbClr val="35043D"/>
                </a:solidFill>
                <a:latin typeface="IBM Plex Serif"/>
                <a:ea typeface="IBM Plex Serif"/>
                <a:cs typeface="IBM Plex Serif"/>
                <a:sym typeface="IBM Plex Serif"/>
              </a:endParaRPr>
            </a:p>
          </p:txBody>
        </p:sp>
      </p:grpSp>
      <p:sp>
        <p:nvSpPr>
          <p:cNvPr id="77" name="Google Shape;77;p14"/>
          <p:cNvSpPr txBox="1"/>
          <p:nvPr/>
        </p:nvSpPr>
        <p:spPr>
          <a:xfrm>
            <a:off x="830600" y="939800"/>
            <a:ext cx="4256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The health &amp;</a:t>
            </a:r>
            <a:endParaRPr b="1" sz="2400">
              <a:solidFill>
                <a:srgbClr val="35073D"/>
              </a:solidFill>
              <a:latin typeface="Inter"/>
              <a:ea typeface="Inter"/>
              <a:cs typeface="Inter"/>
              <a:sym typeface="Inter"/>
            </a:endParaRPr>
          </a:p>
          <a:p>
            <a:pPr indent="0" lvl="0" marL="0" rtl="0" algn="l">
              <a:spcBef>
                <a:spcPts val="0"/>
              </a:spcBef>
              <a:spcAft>
                <a:spcPts val="0"/>
              </a:spcAft>
              <a:buNone/>
            </a:pPr>
            <a:r>
              <a:rPr b="1" lang="en-GB" sz="2400">
                <a:solidFill>
                  <a:srgbClr val="35073D"/>
                </a:solidFill>
                <a:latin typeface="Inter"/>
                <a:ea typeface="Inter"/>
                <a:cs typeface="Inter"/>
                <a:sym typeface="Inter"/>
              </a:rPr>
              <a:t>biotech valley</a:t>
            </a:r>
            <a:endParaRPr b="1" sz="2400">
              <a:solidFill>
                <a:srgbClr val="35073D"/>
              </a:solidFill>
              <a:latin typeface="Inter"/>
              <a:ea typeface="Inter"/>
              <a:cs typeface="Inter"/>
              <a:sym typeface="Inter"/>
            </a:endParaRPr>
          </a:p>
          <a:p>
            <a:pPr indent="0" lvl="0" marL="0" rtl="0" algn="l">
              <a:spcBef>
                <a:spcPts val="0"/>
              </a:spcBef>
              <a:spcAft>
                <a:spcPts val="0"/>
              </a:spcAft>
              <a:buNone/>
            </a:pPr>
            <a:r>
              <a:rPr b="1" lang="en-GB" sz="2400">
                <a:solidFill>
                  <a:srgbClr val="35073D"/>
                </a:solidFill>
                <a:latin typeface="Inter"/>
                <a:ea typeface="Inter"/>
                <a:cs typeface="Inter"/>
                <a:sym typeface="Inter"/>
              </a:rPr>
              <a:t>of Today and</a:t>
            </a:r>
            <a:endParaRPr b="1" sz="2400">
              <a:solidFill>
                <a:srgbClr val="35073D"/>
              </a:solidFill>
              <a:latin typeface="Inter"/>
              <a:ea typeface="Inter"/>
              <a:cs typeface="Inter"/>
              <a:sym typeface="Inter"/>
            </a:endParaRPr>
          </a:p>
          <a:p>
            <a:pPr indent="0" lvl="0" marL="0" rtl="0" algn="l">
              <a:spcBef>
                <a:spcPts val="0"/>
              </a:spcBef>
              <a:spcAft>
                <a:spcPts val="0"/>
              </a:spcAft>
              <a:buNone/>
            </a:pPr>
            <a:r>
              <a:rPr b="1" lang="en-GB" sz="2400">
                <a:solidFill>
                  <a:srgbClr val="35073D"/>
                </a:solidFill>
                <a:latin typeface="Inter"/>
                <a:ea typeface="Inter"/>
                <a:cs typeface="Inter"/>
                <a:sym typeface="Inter"/>
              </a:rPr>
              <a:t>Tomorrow.</a:t>
            </a:r>
            <a:endParaRPr b="1" sz="2400">
              <a:solidFill>
                <a:srgbClr val="35073D"/>
              </a:solidFill>
              <a:latin typeface="Inter"/>
              <a:ea typeface="Inter"/>
              <a:cs typeface="Inter"/>
              <a:sym typeface="Inter"/>
            </a:endParaRPr>
          </a:p>
        </p:txBody>
      </p:sp>
      <p:sp>
        <p:nvSpPr>
          <p:cNvPr id="78" name="Google Shape;78;p14"/>
          <p:cNvSpPr txBox="1"/>
          <p:nvPr/>
        </p:nvSpPr>
        <p:spPr>
          <a:xfrm>
            <a:off x="830600" y="2551400"/>
            <a:ext cx="3000000" cy="2160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GB" sz="1000">
                <a:solidFill>
                  <a:schemeClr val="dk1"/>
                </a:solidFill>
                <a:latin typeface="IBM Plex Serif"/>
                <a:ea typeface="IBM Plex Serif"/>
                <a:cs typeface="IBM Plex Serif"/>
                <a:sym typeface="IBM Plex Serif"/>
              </a:rPr>
              <a:t>Uniquely positioned at the heart of an ultra-connected Europe, Belgium is the meeting point for world-leading innovation, world-class talent, a specialised logistics network, and proactive government support.</a:t>
            </a:r>
            <a:endParaRPr sz="1000">
              <a:solidFill>
                <a:schemeClr val="dk1"/>
              </a:solidFill>
              <a:latin typeface="IBM Plex Serif"/>
              <a:ea typeface="IBM Plex Serif"/>
              <a:cs typeface="IBM Plex Serif"/>
              <a:sym typeface="IBM Plex Serif"/>
            </a:endParaRPr>
          </a:p>
          <a:p>
            <a:pPr indent="0" lvl="0" marL="0" rtl="0" algn="just">
              <a:lnSpc>
                <a:spcPct val="115000"/>
              </a:lnSpc>
              <a:spcBef>
                <a:spcPts val="400"/>
              </a:spcBef>
              <a:spcAft>
                <a:spcPts val="400"/>
              </a:spcAft>
              <a:buNone/>
            </a:pPr>
            <a:r>
              <a:rPr lang="en-GB" sz="1000">
                <a:solidFill>
                  <a:schemeClr val="dk1"/>
                </a:solidFill>
                <a:latin typeface="IBM Plex Serif"/>
                <a:ea typeface="IBM Plex Serif"/>
                <a:cs typeface="IBM Plex Serif"/>
                <a:sym typeface="IBM Plex Serif"/>
              </a:rPr>
              <a:t>We invite you to explore a single, seamless, state-of-the-art biotech and biopharma ecosystem that is accelerating revolutionary research and biomanufacturing outcomes for today… and tomorrow. Belgium has big plans for the future.</a:t>
            </a:r>
            <a:endParaRPr sz="1000">
              <a:solidFill>
                <a:schemeClr val="dk1"/>
              </a:solidFill>
              <a:latin typeface="IBM Plex Serif"/>
              <a:ea typeface="IBM Plex Serif"/>
              <a:cs typeface="IBM Plex Serif"/>
              <a:sym typeface="IBM Plex Serif"/>
            </a:endParaRPr>
          </a:p>
        </p:txBody>
      </p:sp>
      <p:pic>
        <p:nvPicPr>
          <p:cNvPr id="79" name="Google Shape;79;p14"/>
          <p:cNvPicPr preferRelativeResize="0"/>
          <p:nvPr/>
        </p:nvPicPr>
        <p:blipFill>
          <a:blip r:embed="rId4">
            <a:alphaModFix/>
          </a:blip>
          <a:stretch>
            <a:fillRect/>
          </a:stretch>
        </p:blipFill>
        <p:spPr>
          <a:xfrm>
            <a:off x="4569425" y="3374425"/>
            <a:ext cx="1138324" cy="1138349"/>
          </a:xfrm>
          <a:prstGeom prst="rect">
            <a:avLst/>
          </a:prstGeom>
          <a:noFill/>
          <a:ln>
            <a:noFill/>
          </a:ln>
        </p:spPr>
      </p:pic>
      <p:pic>
        <p:nvPicPr>
          <p:cNvPr id="80" name="Google Shape;80;p14"/>
          <p:cNvPicPr preferRelativeResize="0"/>
          <p:nvPr/>
        </p:nvPicPr>
        <p:blipFill>
          <a:blip r:embed="rId5">
            <a:alphaModFix/>
          </a:blip>
          <a:stretch>
            <a:fillRect/>
          </a:stretch>
        </p:blipFill>
        <p:spPr>
          <a:xfrm>
            <a:off x="4569425" y="2181213"/>
            <a:ext cx="1138324" cy="1138324"/>
          </a:xfrm>
          <a:prstGeom prst="rect">
            <a:avLst/>
          </a:prstGeom>
          <a:noFill/>
          <a:ln>
            <a:noFill/>
          </a:ln>
        </p:spPr>
      </p:pic>
      <p:pic>
        <p:nvPicPr>
          <p:cNvPr id="81" name="Google Shape;81;p14"/>
          <p:cNvPicPr preferRelativeResize="0"/>
          <p:nvPr/>
        </p:nvPicPr>
        <p:blipFill>
          <a:blip r:embed="rId6">
            <a:alphaModFix/>
          </a:blip>
          <a:stretch>
            <a:fillRect/>
          </a:stretch>
        </p:blipFill>
        <p:spPr>
          <a:xfrm>
            <a:off x="4630563" y="838426"/>
            <a:ext cx="1016050" cy="1016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5"/>
          <p:cNvSpPr/>
          <p:nvPr/>
        </p:nvSpPr>
        <p:spPr>
          <a:xfrm>
            <a:off x="-1685575" y="3429650"/>
            <a:ext cx="11070300" cy="5822100"/>
          </a:xfrm>
          <a:prstGeom prst="rect">
            <a:avLst/>
          </a:prstGeom>
          <a:gradFill>
            <a:gsLst>
              <a:gs pos="0">
                <a:srgbClr val="FBD0CC"/>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5"/>
          <p:cNvSpPr/>
          <p:nvPr/>
        </p:nvSpPr>
        <p:spPr>
          <a:xfrm>
            <a:off x="4643275" y="761900"/>
            <a:ext cx="11070300" cy="5822100"/>
          </a:xfrm>
          <a:prstGeom prst="rect">
            <a:avLst/>
          </a:prstGeom>
          <a:gradFill>
            <a:gsLst>
              <a:gs pos="0">
                <a:srgbClr val="FBD0CC"/>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 name="Google Shape;88;p15"/>
          <p:cNvSpPr/>
          <p:nvPr/>
        </p:nvSpPr>
        <p:spPr>
          <a:xfrm>
            <a:off x="-1685575" y="-3203725"/>
            <a:ext cx="9158400" cy="5952300"/>
          </a:xfrm>
          <a:prstGeom prst="rect">
            <a:avLst/>
          </a:prstGeom>
          <a:gradFill>
            <a:gsLst>
              <a:gs pos="0">
                <a:srgbClr val="FBD0CC">
                  <a:alpha val="79607"/>
                </a:srgbClr>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9" name="Google Shape;89;p15"/>
          <p:cNvPicPr preferRelativeResize="0"/>
          <p:nvPr/>
        </p:nvPicPr>
        <p:blipFill>
          <a:blip r:embed="rId3">
            <a:alphaModFix/>
          </a:blip>
          <a:stretch>
            <a:fillRect/>
          </a:stretch>
        </p:blipFill>
        <p:spPr>
          <a:xfrm rot="8100008">
            <a:off x="6307556" y="-1423357"/>
            <a:ext cx="4171638" cy="4171638"/>
          </a:xfrm>
          <a:prstGeom prst="rect">
            <a:avLst/>
          </a:prstGeom>
          <a:noFill/>
          <a:ln>
            <a:noFill/>
          </a:ln>
        </p:spPr>
      </p:pic>
      <p:sp>
        <p:nvSpPr>
          <p:cNvPr id="90" name="Google Shape;90;p15"/>
          <p:cNvSpPr txBox="1"/>
          <p:nvPr/>
        </p:nvSpPr>
        <p:spPr>
          <a:xfrm>
            <a:off x="830600" y="1782700"/>
            <a:ext cx="425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A long and proud</a:t>
            </a:r>
            <a:endParaRPr b="1" sz="2400">
              <a:solidFill>
                <a:srgbClr val="35073D"/>
              </a:solidFill>
              <a:latin typeface="Inter"/>
              <a:ea typeface="Inter"/>
              <a:cs typeface="Inter"/>
              <a:sym typeface="Inter"/>
            </a:endParaRPr>
          </a:p>
          <a:p>
            <a:pPr indent="0" lvl="0" marL="0" rtl="0" algn="l">
              <a:spcBef>
                <a:spcPts val="0"/>
              </a:spcBef>
              <a:spcAft>
                <a:spcPts val="0"/>
              </a:spcAft>
              <a:buNone/>
            </a:pPr>
            <a:r>
              <a:t/>
            </a:r>
            <a:endParaRPr b="1" sz="2400">
              <a:solidFill>
                <a:srgbClr val="35073D"/>
              </a:solidFill>
              <a:latin typeface="Inter"/>
              <a:ea typeface="Inter"/>
              <a:cs typeface="Inter"/>
              <a:sym typeface="Inter"/>
            </a:endParaRPr>
          </a:p>
        </p:txBody>
      </p:sp>
      <p:sp>
        <p:nvSpPr>
          <p:cNvPr id="91" name="Google Shape;91;p15"/>
          <p:cNvSpPr txBox="1"/>
          <p:nvPr/>
        </p:nvSpPr>
        <p:spPr>
          <a:xfrm>
            <a:off x="830600" y="2706100"/>
            <a:ext cx="29133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latin typeface="IBM Plex Serif"/>
                <a:ea typeface="IBM Plex Serif"/>
                <a:cs typeface="IBM Plex Serif"/>
                <a:sym typeface="IBM Plex Serif"/>
              </a:rPr>
              <a:t>As a home to great scientists, innovative entrepreneurs, and many of the world’s biopharma and biotech leaders, Belgium remained one step ahead in healthcare for </a:t>
            </a:r>
            <a:r>
              <a:rPr b="1" lang="en-GB" sz="1000">
                <a:latin typeface="IBM Plex Serif"/>
                <a:ea typeface="IBM Plex Serif"/>
                <a:cs typeface="IBM Plex Serif"/>
                <a:sym typeface="IBM Plex Serif"/>
              </a:rPr>
              <a:t>over a century </a:t>
            </a:r>
            <a:r>
              <a:rPr lang="en-GB" sz="1000">
                <a:latin typeface="IBM Plex Serif"/>
                <a:ea typeface="IBM Plex Serif"/>
                <a:cs typeface="IBM Plex Serif"/>
                <a:sym typeface="IBM Plex Serif"/>
              </a:rPr>
              <a:t>- and that leadership is set to continue.</a:t>
            </a:r>
            <a:endParaRPr sz="1000">
              <a:latin typeface="IBM Plex Serif"/>
              <a:ea typeface="IBM Plex Serif"/>
              <a:cs typeface="IBM Plex Serif"/>
              <a:sym typeface="IBM Plex Serif"/>
            </a:endParaRPr>
          </a:p>
        </p:txBody>
      </p:sp>
      <p:sp>
        <p:nvSpPr>
          <p:cNvPr id="92" name="Google Shape;92;p15"/>
          <p:cNvSpPr txBox="1"/>
          <p:nvPr/>
        </p:nvSpPr>
        <p:spPr>
          <a:xfrm>
            <a:off x="5037675" y="2992275"/>
            <a:ext cx="3187800" cy="1006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300"/>
              </a:spcAft>
              <a:buNone/>
            </a:pPr>
            <a:r>
              <a:rPr lang="en-GB" sz="1200">
                <a:solidFill>
                  <a:schemeClr val="dk1"/>
                </a:solidFill>
                <a:latin typeface="Inter ExtraLight"/>
                <a:ea typeface="Inter ExtraLight"/>
                <a:cs typeface="Inter ExtraLight"/>
                <a:sym typeface="Inter ExtraLight"/>
              </a:rPr>
              <a:t>If Belgium is such a biopharma power house it is to a large extent thanks to a dynamic ecosystem, of which academic research and innovation is a vital actor.</a:t>
            </a:r>
            <a:endParaRPr sz="700">
              <a:solidFill>
                <a:srgbClr val="35043D"/>
              </a:solidFill>
              <a:latin typeface="Inter ExtraLight"/>
              <a:ea typeface="Inter ExtraLight"/>
              <a:cs typeface="Inter ExtraLight"/>
              <a:sym typeface="Inter ExtraLight"/>
            </a:endParaRPr>
          </a:p>
        </p:txBody>
      </p:sp>
      <p:sp>
        <p:nvSpPr>
          <p:cNvPr id="93" name="Google Shape;93;p15"/>
          <p:cNvSpPr txBox="1"/>
          <p:nvPr/>
        </p:nvSpPr>
        <p:spPr>
          <a:xfrm>
            <a:off x="5037675" y="3938175"/>
            <a:ext cx="3000000" cy="8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900">
                <a:solidFill>
                  <a:srgbClr val="35043D"/>
                </a:solidFill>
                <a:latin typeface="Inter"/>
                <a:ea typeface="Inter"/>
                <a:cs typeface="Inter"/>
                <a:sym typeface="Inter"/>
              </a:rPr>
              <a:t>Peter Piot</a:t>
            </a:r>
            <a:endParaRPr b="1" sz="900">
              <a:solidFill>
                <a:srgbClr val="35043D"/>
              </a:solidFill>
              <a:latin typeface="Inter"/>
              <a:ea typeface="Inter"/>
              <a:cs typeface="Inter"/>
              <a:sym typeface="Inter"/>
            </a:endParaRPr>
          </a:p>
          <a:p>
            <a:pPr indent="0" lvl="0" marL="0" rtl="0" algn="l">
              <a:lnSpc>
                <a:spcPct val="115000"/>
              </a:lnSpc>
              <a:spcBef>
                <a:spcPts val="0"/>
              </a:spcBef>
              <a:spcAft>
                <a:spcPts val="0"/>
              </a:spcAft>
              <a:buNone/>
            </a:pPr>
            <a:r>
              <a:rPr b="1" lang="en-GB" sz="700">
                <a:solidFill>
                  <a:srgbClr val="35043D"/>
                </a:solidFill>
                <a:latin typeface="Inter"/>
                <a:ea typeface="Inter"/>
                <a:cs typeface="Inter"/>
                <a:sym typeface="Inter"/>
              </a:rPr>
              <a:t>Professor of Global Health , London School of Hygiene &amp; Tropical Medicine and Special Advisor to the President on European and global health security</a:t>
            </a:r>
            <a:endParaRPr b="1" sz="700">
              <a:solidFill>
                <a:srgbClr val="35043D"/>
              </a:solidFill>
              <a:latin typeface="Inter"/>
              <a:ea typeface="Inter"/>
              <a:cs typeface="Inter"/>
              <a:sym typeface="Inter"/>
            </a:endParaRPr>
          </a:p>
          <a:p>
            <a:pPr indent="0" lvl="0" marL="0" rtl="0" algn="l">
              <a:lnSpc>
                <a:spcPct val="115000"/>
              </a:lnSpc>
              <a:spcBef>
                <a:spcPts val="0"/>
              </a:spcBef>
              <a:spcAft>
                <a:spcPts val="0"/>
              </a:spcAft>
              <a:buNone/>
            </a:pPr>
            <a:r>
              <a:t/>
            </a:r>
            <a:endParaRPr sz="800">
              <a:solidFill>
                <a:srgbClr val="35043D"/>
              </a:solidFill>
              <a:latin typeface="Inter ExtraLight"/>
              <a:ea typeface="Inter ExtraLight"/>
              <a:cs typeface="Inter ExtraLight"/>
              <a:sym typeface="Inter ExtraLight"/>
            </a:endParaRPr>
          </a:p>
        </p:txBody>
      </p:sp>
      <p:pic>
        <p:nvPicPr>
          <p:cNvPr id="94" name="Google Shape;94;p15"/>
          <p:cNvPicPr preferRelativeResize="0"/>
          <p:nvPr/>
        </p:nvPicPr>
        <p:blipFill>
          <a:blip r:embed="rId4">
            <a:alphaModFix/>
          </a:blip>
          <a:stretch>
            <a:fillRect/>
          </a:stretch>
        </p:blipFill>
        <p:spPr>
          <a:xfrm>
            <a:off x="954975" y="816998"/>
            <a:ext cx="965700" cy="965700"/>
          </a:xfrm>
          <a:prstGeom prst="rect">
            <a:avLst/>
          </a:prstGeom>
          <a:noFill/>
          <a:ln>
            <a:noFill/>
          </a:ln>
        </p:spPr>
      </p:pic>
      <p:sp>
        <p:nvSpPr>
          <p:cNvPr id="95" name="Google Shape;95;p15"/>
          <p:cNvSpPr/>
          <p:nvPr/>
        </p:nvSpPr>
        <p:spPr>
          <a:xfrm>
            <a:off x="954975" y="2263500"/>
            <a:ext cx="11421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 name="Google Shape;96;p15"/>
          <p:cNvSpPr txBox="1"/>
          <p:nvPr/>
        </p:nvSpPr>
        <p:spPr>
          <a:xfrm>
            <a:off x="869025" y="2188650"/>
            <a:ext cx="13140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heritage</a:t>
            </a:r>
            <a:endParaRPr sz="1000">
              <a:latin typeface="Inter Medium"/>
              <a:ea typeface="Inter Medium"/>
              <a:cs typeface="Inter Medium"/>
              <a:sym typeface="Inter Medium"/>
            </a:endParaRPr>
          </a:p>
        </p:txBody>
      </p:sp>
      <p:pic>
        <p:nvPicPr>
          <p:cNvPr id="97" name="Google Shape;97;p15"/>
          <p:cNvPicPr preferRelativeResize="0"/>
          <p:nvPr/>
        </p:nvPicPr>
        <p:blipFill rotWithShape="1">
          <a:blip r:embed="rId5">
            <a:alphaModFix/>
          </a:blip>
          <a:srcRect b="44624" l="51006" r="5443" t="8629"/>
          <a:stretch/>
        </p:blipFill>
        <p:spPr>
          <a:xfrm>
            <a:off x="5094425" y="312500"/>
            <a:ext cx="3074299" cy="2333152"/>
          </a:xfrm>
          <a:prstGeom prst="rect">
            <a:avLst/>
          </a:prstGeom>
          <a:noFill/>
          <a:ln>
            <a:noFill/>
          </a:ln>
        </p:spPr>
      </p:pic>
      <p:pic>
        <p:nvPicPr>
          <p:cNvPr id="98" name="Google Shape;98;p15"/>
          <p:cNvPicPr preferRelativeResize="0"/>
          <p:nvPr/>
        </p:nvPicPr>
        <p:blipFill>
          <a:blip r:embed="rId6">
            <a:alphaModFix/>
          </a:blip>
          <a:stretch>
            <a:fillRect/>
          </a:stretch>
        </p:blipFill>
        <p:spPr>
          <a:xfrm>
            <a:off x="4957000" y="2962700"/>
            <a:ext cx="619225" cy="466952"/>
          </a:xfrm>
          <a:prstGeom prst="rect">
            <a:avLst/>
          </a:prstGeom>
          <a:noFill/>
          <a:ln>
            <a:noFill/>
          </a:ln>
        </p:spPr>
      </p:pic>
      <p:pic>
        <p:nvPicPr>
          <p:cNvPr id="99" name="Google Shape;99;p15"/>
          <p:cNvPicPr preferRelativeResize="0"/>
          <p:nvPr/>
        </p:nvPicPr>
        <p:blipFill rotWithShape="1">
          <a:blip r:embed="rId7">
            <a:alphaModFix/>
          </a:blip>
          <a:srcRect b="2173" l="91527" r="1944" t="88397"/>
          <a:stretch/>
        </p:blipFill>
        <p:spPr>
          <a:xfrm>
            <a:off x="8621700" y="4610100"/>
            <a:ext cx="522301" cy="533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p:nvPr/>
        </p:nvSpPr>
        <p:spPr>
          <a:xfrm>
            <a:off x="-381000" y="3438050"/>
            <a:ext cx="8669700" cy="4514400"/>
          </a:xfrm>
          <a:prstGeom prst="rect">
            <a:avLst/>
          </a:prstGeom>
          <a:gradFill>
            <a:gsLst>
              <a:gs pos="0">
                <a:srgbClr val="FBD0CC"/>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16"/>
          <p:cNvSpPr/>
          <p:nvPr/>
        </p:nvSpPr>
        <p:spPr>
          <a:xfrm>
            <a:off x="3555975" y="-3562525"/>
            <a:ext cx="10552800" cy="6858300"/>
          </a:xfrm>
          <a:prstGeom prst="rect">
            <a:avLst/>
          </a:prstGeom>
          <a:gradFill>
            <a:gsLst>
              <a:gs pos="0">
                <a:srgbClr val="FBD0CC">
                  <a:alpha val="79607"/>
                </a:srgbClr>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6" name="Google Shape;106;p16"/>
          <p:cNvPicPr preferRelativeResize="0"/>
          <p:nvPr/>
        </p:nvPicPr>
        <p:blipFill>
          <a:blip r:embed="rId3">
            <a:alphaModFix/>
          </a:blip>
          <a:stretch>
            <a:fillRect/>
          </a:stretch>
        </p:blipFill>
        <p:spPr>
          <a:xfrm rot="899994">
            <a:off x="342554" y="-179830"/>
            <a:ext cx="2934201" cy="2934184"/>
          </a:xfrm>
          <a:prstGeom prst="rect">
            <a:avLst/>
          </a:prstGeom>
          <a:noFill/>
          <a:ln>
            <a:noFill/>
          </a:ln>
        </p:spPr>
      </p:pic>
      <p:pic>
        <p:nvPicPr>
          <p:cNvPr id="107" name="Google Shape;107;p16"/>
          <p:cNvPicPr preferRelativeResize="0"/>
          <p:nvPr/>
        </p:nvPicPr>
        <p:blipFill rotWithShape="1">
          <a:blip r:embed="rId4">
            <a:alphaModFix/>
          </a:blip>
          <a:srcRect b="17588" l="0" r="51380" t="24667"/>
          <a:stretch/>
        </p:blipFill>
        <p:spPr>
          <a:xfrm flipH="1">
            <a:off x="6397688" y="2628975"/>
            <a:ext cx="2717425" cy="2281798"/>
          </a:xfrm>
          <a:prstGeom prst="rect">
            <a:avLst/>
          </a:prstGeom>
          <a:noFill/>
          <a:ln>
            <a:noFill/>
          </a:ln>
        </p:spPr>
      </p:pic>
      <p:grpSp>
        <p:nvGrpSpPr>
          <p:cNvPr id="108" name="Google Shape;108;p16"/>
          <p:cNvGrpSpPr/>
          <p:nvPr/>
        </p:nvGrpSpPr>
        <p:grpSpPr>
          <a:xfrm>
            <a:off x="3228425" y="499575"/>
            <a:ext cx="5381954" cy="1832838"/>
            <a:chOff x="-1361530" y="1921288"/>
            <a:chExt cx="5017203" cy="1832838"/>
          </a:xfrm>
        </p:grpSpPr>
        <p:sp>
          <p:nvSpPr>
            <p:cNvPr id="109" name="Google Shape;109;p16"/>
            <p:cNvSpPr txBox="1"/>
            <p:nvPr/>
          </p:nvSpPr>
          <p:spPr>
            <a:xfrm>
              <a:off x="-1361526" y="1921288"/>
              <a:ext cx="5017200" cy="1702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GB" sz="1200">
                  <a:solidFill>
                    <a:schemeClr val="dk1"/>
                  </a:solidFill>
                  <a:latin typeface="Inter ExtraLight"/>
                  <a:ea typeface="Inter ExtraLight"/>
                  <a:cs typeface="Inter ExtraLight"/>
                  <a:sym typeface="Inter ExtraLight"/>
                </a:rPr>
                <a:t>Belgium is open for business. In an ever more competitive international environment, we are bolstering our world-class ecosystem to ensure that Belgium takes its place as the Health and Biotech Valley of Tomorrow. We are determined to maintain our unique position at the heart of a connected Europe, based upon the top talent we have and a robust set of policies and strategies that we are rolling out right now.</a:t>
              </a:r>
              <a:endParaRPr sz="1200">
                <a:solidFill>
                  <a:schemeClr val="dk1"/>
                </a:solidFill>
                <a:latin typeface="Inter ExtraLight"/>
                <a:ea typeface="Inter ExtraLight"/>
                <a:cs typeface="Inter ExtraLight"/>
                <a:sym typeface="Inter ExtraLight"/>
              </a:endParaRPr>
            </a:p>
            <a:p>
              <a:pPr indent="0" lvl="0" marL="0" rtl="0" algn="l">
                <a:lnSpc>
                  <a:spcPct val="115000"/>
                </a:lnSpc>
                <a:spcBef>
                  <a:spcPts val="1300"/>
                </a:spcBef>
                <a:spcAft>
                  <a:spcPts val="0"/>
                </a:spcAft>
                <a:buNone/>
              </a:pPr>
              <a:r>
                <a:t/>
              </a:r>
              <a:endParaRPr sz="500">
                <a:solidFill>
                  <a:srgbClr val="35043D"/>
                </a:solidFill>
                <a:latin typeface="Inter ExtraLight"/>
                <a:ea typeface="Inter ExtraLight"/>
                <a:cs typeface="Inter ExtraLight"/>
                <a:sym typeface="Inter ExtraLight"/>
              </a:endParaRPr>
            </a:p>
          </p:txBody>
        </p:sp>
        <p:sp>
          <p:nvSpPr>
            <p:cNvPr id="110" name="Google Shape;110;p16"/>
            <p:cNvSpPr txBox="1"/>
            <p:nvPr/>
          </p:nvSpPr>
          <p:spPr>
            <a:xfrm>
              <a:off x="-1361530" y="3302325"/>
              <a:ext cx="4631400" cy="45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900">
                  <a:solidFill>
                    <a:srgbClr val="35043D"/>
                  </a:solidFill>
                  <a:latin typeface="Inter"/>
                  <a:ea typeface="Inter"/>
                  <a:cs typeface="Inter"/>
                  <a:sym typeface="Inter"/>
                </a:rPr>
                <a:t>Alexander De Croo,</a:t>
              </a:r>
              <a:br>
                <a:rPr b="1" lang="en-GB" sz="800">
                  <a:solidFill>
                    <a:srgbClr val="35043D"/>
                  </a:solidFill>
                  <a:latin typeface="Inter"/>
                  <a:ea typeface="Inter"/>
                  <a:cs typeface="Inter"/>
                  <a:sym typeface="Inter"/>
                </a:rPr>
              </a:br>
              <a:r>
                <a:rPr b="1" lang="en-GB" sz="700">
                  <a:solidFill>
                    <a:srgbClr val="35043D"/>
                  </a:solidFill>
                  <a:latin typeface="Inter"/>
                  <a:ea typeface="Inter"/>
                  <a:cs typeface="Inter"/>
                  <a:sym typeface="Inter"/>
                </a:rPr>
                <a:t>Prime Minister of Belgium</a:t>
              </a:r>
              <a:endParaRPr b="1" sz="1600"/>
            </a:p>
          </p:txBody>
        </p:sp>
      </p:grpSp>
      <p:grpSp>
        <p:nvGrpSpPr>
          <p:cNvPr id="111" name="Google Shape;111;p16"/>
          <p:cNvGrpSpPr/>
          <p:nvPr/>
        </p:nvGrpSpPr>
        <p:grpSpPr>
          <a:xfrm>
            <a:off x="654112" y="3026125"/>
            <a:ext cx="5385812" cy="1409925"/>
            <a:chOff x="3691559" y="1859850"/>
            <a:chExt cx="5020800" cy="1409925"/>
          </a:xfrm>
        </p:grpSpPr>
        <p:sp>
          <p:nvSpPr>
            <p:cNvPr id="112" name="Google Shape;112;p16"/>
            <p:cNvSpPr txBox="1"/>
            <p:nvPr/>
          </p:nvSpPr>
          <p:spPr>
            <a:xfrm>
              <a:off x="3691559" y="1859850"/>
              <a:ext cx="5020800" cy="1348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GB" sz="1200">
                  <a:solidFill>
                    <a:schemeClr val="dk1"/>
                  </a:solidFill>
                  <a:latin typeface="Inter ExtraLight"/>
                  <a:ea typeface="Inter ExtraLight"/>
                  <a:cs typeface="Inter ExtraLight"/>
                  <a:sym typeface="Inter ExtraLight"/>
                </a:rPr>
                <a:t>Our highly skilled workforce, our world-class university networks as well as the presence of leading companies, research centres, science parks and innovation hubs. This is what stands out in Belgium and makes our biopharma ecosystem so unique. </a:t>
              </a:r>
              <a:endParaRPr sz="1200">
                <a:solidFill>
                  <a:schemeClr val="dk1"/>
                </a:solidFill>
                <a:latin typeface="Inter ExtraLight"/>
                <a:ea typeface="Inter ExtraLight"/>
                <a:cs typeface="Inter ExtraLight"/>
                <a:sym typeface="Inter ExtraLight"/>
              </a:endParaRPr>
            </a:p>
            <a:p>
              <a:pPr indent="0" lvl="0" marL="0" rtl="0" algn="just">
                <a:lnSpc>
                  <a:spcPct val="115000"/>
                </a:lnSpc>
                <a:spcBef>
                  <a:spcPts val="0"/>
                </a:spcBef>
                <a:spcAft>
                  <a:spcPts val="0"/>
                </a:spcAft>
                <a:buNone/>
              </a:pPr>
              <a:r>
                <a:t/>
              </a:r>
              <a:endParaRPr sz="950">
                <a:solidFill>
                  <a:schemeClr val="dk1"/>
                </a:solidFill>
                <a:latin typeface="Inter ExtraLight"/>
                <a:ea typeface="Inter ExtraLight"/>
                <a:cs typeface="Inter ExtraLight"/>
                <a:sym typeface="Inter ExtraLight"/>
              </a:endParaRPr>
            </a:p>
            <a:p>
              <a:pPr indent="0" lvl="0" marL="0" rtl="0" algn="just">
                <a:lnSpc>
                  <a:spcPct val="115000"/>
                </a:lnSpc>
                <a:spcBef>
                  <a:spcPts val="0"/>
                </a:spcBef>
                <a:spcAft>
                  <a:spcPts val="0"/>
                </a:spcAft>
                <a:buNone/>
              </a:pPr>
              <a:r>
                <a:t/>
              </a:r>
              <a:endParaRPr sz="950">
                <a:solidFill>
                  <a:schemeClr val="dk1"/>
                </a:solidFill>
                <a:latin typeface="Inter ExtraLight"/>
                <a:ea typeface="Inter ExtraLight"/>
                <a:cs typeface="Inter ExtraLight"/>
                <a:sym typeface="Inter ExtraLight"/>
              </a:endParaRPr>
            </a:p>
          </p:txBody>
        </p:sp>
        <p:sp>
          <p:nvSpPr>
            <p:cNvPr id="113" name="Google Shape;113;p16"/>
            <p:cNvSpPr txBox="1"/>
            <p:nvPr/>
          </p:nvSpPr>
          <p:spPr>
            <a:xfrm>
              <a:off x="3691559" y="2817975"/>
              <a:ext cx="4725000" cy="45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900">
                  <a:solidFill>
                    <a:srgbClr val="35043D"/>
                  </a:solidFill>
                  <a:latin typeface="Inter"/>
                  <a:ea typeface="Inter"/>
                  <a:cs typeface="Inter"/>
                  <a:sym typeface="Inter"/>
                </a:rPr>
                <a:t>Hadja Lahbib, </a:t>
              </a:r>
              <a:endParaRPr b="1" sz="900">
                <a:solidFill>
                  <a:srgbClr val="35043D"/>
                </a:solidFill>
                <a:latin typeface="Inter"/>
                <a:ea typeface="Inter"/>
                <a:cs typeface="Inter"/>
                <a:sym typeface="Inter"/>
              </a:endParaRPr>
            </a:p>
            <a:p>
              <a:pPr indent="0" lvl="0" marL="0" rtl="0" algn="l">
                <a:lnSpc>
                  <a:spcPct val="115000"/>
                </a:lnSpc>
                <a:spcBef>
                  <a:spcPts val="0"/>
                </a:spcBef>
                <a:spcAft>
                  <a:spcPts val="0"/>
                </a:spcAft>
                <a:buNone/>
              </a:pPr>
              <a:r>
                <a:rPr b="1" lang="en-GB" sz="700">
                  <a:solidFill>
                    <a:srgbClr val="35043D"/>
                  </a:solidFill>
                  <a:latin typeface="Inter"/>
                  <a:ea typeface="Inter"/>
                  <a:cs typeface="Inter"/>
                  <a:sym typeface="Inter"/>
                </a:rPr>
                <a:t>Minister of Foreign Affairs</a:t>
              </a:r>
              <a:endParaRPr b="1" sz="900">
                <a:solidFill>
                  <a:srgbClr val="35043D"/>
                </a:solidFill>
                <a:latin typeface="Inter"/>
                <a:ea typeface="Inter"/>
                <a:cs typeface="Inter"/>
                <a:sym typeface="Inter"/>
              </a:endParaRPr>
            </a:p>
          </p:txBody>
        </p:sp>
      </p:grpSp>
      <p:pic>
        <p:nvPicPr>
          <p:cNvPr id="114" name="Google Shape;114;p16"/>
          <p:cNvPicPr preferRelativeResize="0"/>
          <p:nvPr/>
        </p:nvPicPr>
        <p:blipFill rotWithShape="1">
          <a:blip r:embed="rId5">
            <a:alphaModFix/>
          </a:blip>
          <a:srcRect b="7798" l="1176" r="0" t="14374"/>
          <a:stretch/>
        </p:blipFill>
        <p:spPr>
          <a:xfrm>
            <a:off x="0" y="185725"/>
            <a:ext cx="2395549" cy="1886550"/>
          </a:xfrm>
          <a:prstGeom prst="rect">
            <a:avLst/>
          </a:prstGeom>
          <a:noFill/>
          <a:ln>
            <a:noFill/>
          </a:ln>
        </p:spPr>
      </p:pic>
      <p:pic>
        <p:nvPicPr>
          <p:cNvPr id="115" name="Google Shape;115;p16"/>
          <p:cNvPicPr preferRelativeResize="0"/>
          <p:nvPr/>
        </p:nvPicPr>
        <p:blipFill>
          <a:blip r:embed="rId6">
            <a:alphaModFix/>
          </a:blip>
          <a:stretch>
            <a:fillRect/>
          </a:stretch>
        </p:blipFill>
        <p:spPr>
          <a:xfrm>
            <a:off x="3113600" y="469988"/>
            <a:ext cx="619225" cy="466952"/>
          </a:xfrm>
          <a:prstGeom prst="rect">
            <a:avLst/>
          </a:prstGeom>
          <a:noFill/>
          <a:ln>
            <a:noFill/>
          </a:ln>
        </p:spPr>
      </p:pic>
      <p:pic>
        <p:nvPicPr>
          <p:cNvPr id="116" name="Google Shape;116;p16"/>
          <p:cNvPicPr preferRelativeResize="0"/>
          <p:nvPr/>
        </p:nvPicPr>
        <p:blipFill>
          <a:blip r:embed="rId6">
            <a:alphaModFix/>
          </a:blip>
          <a:stretch>
            <a:fillRect/>
          </a:stretch>
        </p:blipFill>
        <p:spPr>
          <a:xfrm>
            <a:off x="516175" y="2971100"/>
            <a:ext cx="619225" cy="466952"/>
          </a:xfrm>
          <a:prstGeom prst="rect">
            <a:avLst/>
          </a:prstGeom>
          <a:noFill/>
          <a:ln>
            <a:noFill/>
          </a:ln>
        </p:spPr>
      </p:pic>
      <p:pic>
        <p:nvPicPr>
          <p:cNvPr id="117" name="Google Shape;117;p16"/>
          <p:cNvPicPr preferRelativeResize="0"/>
          <p:nvPr/>
        </p:nvPicPr>
        <p:blipFill rotWithShape="1">
          <a:blip r:embed="rId7">
            <a:alphaModFix/>
          </a:blip>
          <a:srcRect b="2173" l="91527" r="1944" t="88397"/>
          <a:stretch/>
        </p:blipFill>
        <p:spPr>
          <a:xfrm>
            <a:off x="8621700" y="4610100"/>
            <a:ext cx="522301" cy="533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p:cNvPicPr preferRelativeResize="0"/>
          <p:nvPr/>
        </p:nvPicPr>
        <p:blipFill rotWithShape="1">
          <a:blip r:embed="rId3">
            <a:alphaModFix amt="70000"/>
          </a:blip>
          <a:srcRect b="23800" l="6524" r="0" t="9643"/>
          <a:stretch/>
        </p:blipFill>
        <p:spPr>
          <a:xfrm>
            <a:off x="0" y="0"/>
            <a:ext cx="9144003" cy="5143499"/>
          </a:xfrm>
          <a:prstGeom prst="rect">
            <a:avLst/>
          </a:prstGeom>
          <a:noFill/>
          <a:ln>
            <a:noFill/>
          </a:ln>
        </p:spPr>
      </p:pic>
      <p:sp>
        <p:nvSpPr>
          <p:cNvPr id="123" name="Google Shape;123;p17"/>
          <p:cNvSpPr txBox="1"/>
          <p:nvPr/>
        </p:nvSpPr>
        <p:spPr>
          <a:xfrm>
            <a:off x="5473700" y="2634150"/>
            <a:ext cx="308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Unrivalled R&amp;D support</a:t>
            </a:r>
            <a:endParaRPr b="1" sz="1800">
              <a:solidFill>
                <a:srgbClr val="35073D"/>
              </a:solidFill>
              <a:latin typeface="Inter"/>
              <a:ea typeface="Inter"/>
              <a:cs typeface="Inter"/>
              <a:sym typeface="Inter"/>
            </a:endParaRPr>
          </a:p>
        </p:txBody>
      </p:sp>
      <p:sp>
        <p:nvSpPr>
          <p:cNvPr id="124" name="Google Shape;124;p17"/>
          <p:cNvSpPr txBox="1"/>
          <p:nvPr/>
        </p:nvSpPr>
        <p:spPr>
          <a:xfrm>
            <a:off x="830600" y="2634150"/>
            <a:ext cx="308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Global leader</a:t>
            </a:r>
            <a:endParaRPr b="1" sz="1800">
              <a:solidFill>
                <a:srgbClr val="35073D"/>
              </a:solidFill>
              <a:latin typeface="Inter"/>
              <a:ea typeface="Inter"/>
              <a:cs typeface="Inter"/>
              <a:sym typeface="Inter"/>
            </a:endParaRPr>
          </a:p>
        </p:txBody>
      </p:sp>
      <p:sp>
        <p:nvSpPr>
          <p:cNvPr id="125" name="Google Shape;125;p17"/>
          <p:cNvSpPr txBox="1"/>
          <p:nvPr/>
        </p:nvSpPr>
        <p:spPr>
          <a:xfrm>
            <a:off x="5473700" y="445300"/>
            <a:ext cx="3086100" cy="1877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rgbClr val="35043D"/>
                </a:solidFill>
                <a:latin typeface="IBM Plex Serif"/>
                <a:ea typeface="IBM Plex Serif"/>
                <a:cs typeface="IBM Plex Serif"/>
                <a:sym typeface="IBM Plex Serif"/>
              </a:rPr>
              <a:t>Over the last three decades, R&amp;D spending in Belgium has grown faster than Japan, Europe, and even the US. With over €5.7 billion invested in 2022 alone, the European Innovation Scoreboard ranks Belgium as an ‘innovation leader’.</a:t>
            </a:r>
            <a:endParaRPr sz="1000">
              <a:solidFill>
                <a:srgbClr val="35043D"/>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rgbClr val="35043D"/>
              </a:solidFill>
              <a:latin typeface="IBM Plex Serif"/>
              <a:ea typeface="IBM Plex Serif"/>
              <a:cs typeface="IBM Plex Serif"/>
              <a:sym typeface="IBM Plex Serif"/>
            </a:endParaRPr>
          </a:p>
          <a:p>
            <a:pPr indent="0" lvl="0" marL="0" rtl="0" algn="just">
              <a:spcBef>
                <a:spcPts val="0"/>
              </a:spcBef>
              <a:spcAft>
                <a:spcPts val="0"/>
              </a:spcAft>
              <a:buNone/>
            </a:pPr>
            <a:r>
              <a:rPr lang="en-GB" sz="1000">
                <a:solidFill>
                  <a:srgbClr val="35043D"/>
                </a:solidFill>
                <a:latin typeface="IBM Plex Serif"/>
                <a:ea typeface="IBM Plex Serif"/>
                <a:cs typeface="IBM Plex Serif"/>
                <a:sym typeface="IBM Plex Serif"/>
              </a:rPr>
              <a:t>All governments are determined to maintain the country’s position at the cutting edge of progress, an ambition reflected by a wide and extremely attractive range of incentives:</a:t>
            </a:r>
            <a:endParaRPr sz="1000">
              <a:solidFill>
                <a:srgbClr val="35043D"/>
              </a:solidFill>
              <a:latin typeface="IBM Plex Serif"/>
              <a:ea typeface="IBM Plex Serif"/>
              <a:cs typeface="IBM Plex Serif"/>
              <a:sym typeface="IBM Plex Serif"/>
            </a:endParaRPr>
          </a:p>
        </p:txBody>
      </p:sp>
      <p:sp>
        <p:nvSpPr>
          <p:cNvPr id="126" name="Google Shape;126;p17"/>
          <p:cNvSpPr txBox="1"/>
          <p:nvPr/>
        </p:nvSpPr>
        <p:spPr>
          <a:xfrm>
            <a:off x="5473700" y="3095850"/>
            <a:ext cx="30000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dk1"/>
              </a:solidFill>
              <a:latin typeface="IBM Plex Serif"/>
              <a:ea typeface="IBM Plex Serif"/>
              <a:cs typeface="IBM Plex Serif"/>
              <a:sym typeface="IBM Plex Serif"/>
            </a:endParaRPr>
          </a:p>
          <a:p>
            <a:pPr indent="-292100" lvl="0" marL="457200" rtl="0" algn="l">
              <a:spcBef>
                <a:spcPts val="0"/>
              </a:spcBef>
              <a:spcAft>
                <a:spcPts val="0"/>
              </a:spcAft>
              <a:buClr>
                <a:schemeClr val="dk1"/>
              </a:buClr>
              <a:buSzPts val="1000"/>
              <a:buFont typeface="IBM Plex Serif"/>
              <a:buChar char="●"/>
            </a:pPr>
            <a:r>
              <a:rPr lang="en-GB" sz="1000">
                <a:solidFill>
                  <a:schemeClr val="dk1"/>
                </a:solidFill>
                <a:latin typeface="IBM Plex Serif"/>
                <a:ea typeface="IBM Plex Serif"/>
                <a:cs typeface="IBM Plex Serif"/>
                <a:sym typeface="IBM Plex Serif"/>
              </a:rPr>
              <a:t>80% deduction on the withholding tax for R&amp;D employees.</a:t>
            </a:r>
            <a:endParaRPr sz="1000">
              <a:solidFill>
                <a:schemeClr val="dk1"/>
              </a:solidFill>
              <a:latin typeface="IBM Plex Serif"/>
              <a:ea typeface="IBM Plex Serif"/>
              <a:cs typeface="IBM Plex Serif"/>
              <a:sym typeface="IBM Plex Serif"/>
            </a:endParaRPr>
          </a:p>
          <a:p>
            <a:pPr indent="-292100" lvl="0" marL="457200" rtl="0" algn="l">
              <a:spcBef>
                <a:spcPts val="0"/>
              </a:spcBef>
              <a:spcAft>
                <a:spcPts val="0"/>
              </a:spcAft>
              <a:buClr>
                <a:schemeClr val="dk1"/>
              </a:buClr>
              <a:buSzPts val="1000"/>
              <a:buFont typeface="IBM Plex Serif"/>
              <a:buChar char="●"/>
            </a:pPr>
            <a:r>
              <a:rPr lang="en-GB" sz="1000">
                <a:solidFill>
                  <a:schemeClr val="dk1"/>
                </a:solidFill>
                <a:latin typeface="IBM Plex Serif"/>
                <a:ea typeface="IBM Plex Serif"/>
                <a:cs typeface="IBM Plex Serif"/>
                <a:sym typeface="IBM Plex Serif"/>
              </a:rPr>
              <a:t>Up to 85% deduction on innovation income tax.</a:t>
            </a:r>
            <a:endParaRPr sz="1000">
              <a:solidFill>
                <a:schemeClr val="dk1"/>
              </a:solidFill>
              <a:latin typeface="IBM Plex Serif"/>
              <a:ea typeface="IBM Plex Serif"/>
              <a:cs typeface="IBM Plex Serif"/>
              <a:sym typeface="IBM Plex Serif"/>
            </a:endParaRPr>
          </a:p>
          <a:p>
            <a:pPr indent="-292100" lvl="0" marL="457200" rtl="0" algn="l">
              <a:spcBef>
                <a:spcPts val="0"/>
              </a:spcBef>
              <a:spcAft>
                <a:spcPts val="0"/>
              </a:spcAft>
              <a:buClr>
                <a:schemeClr val="dk1"/>
              </a:buClr>
              <a:buSzPts val="1000"/>
              <a:buFont typeface="IBM Plex Serif"/>
              <a:buChar char="●"/>
            </a:pPr>
            <a:r>
              <a:rPr lang="en-GB" sz="1000">
                <a:solidFill>
                  <a:schemeClr val="dk1"/>
                </a:solidFill>
                <a:latin typeface="IBM Plex Serif"/>
                <a:ea typeface="IBM Plex Serif"/>
                <a:cs typeface="IBM Plex Serif"/>
                <a:sym typeface="IBM Plex Serif"/>
              </a:rPr>
              <a:t>Public subsidies and refundable cash advances.</a:t>
            </a:r>
            <a:endParaRPr sz="1000">
              <a:solidFill>
                <a:schemeClr val="dk1"/>
              </a:solidFill>
              <a:latin typeface="IBM Plex Serif"/>
              <a:ea typeface="IBM Plex Serif"/>
              <a:cs typeface="IBM Plex Serif"/>
              <a:sym typeface="IBM Plex Serif"/>
            </a:endParaRPr>
          </a:p>
          <a:p>
            <a:pPr indent="-292100" lvl="0" marL="457200" rtl="0" algn="l">
              <a:spcBef>
                <a:spcPts val="0"/>
              </a:spcBef>
              <a:spcAft>
                <a:spcPts val="0"/>
              </a:spcAft>
              <a:buClr>
                <a:schemeClr val="dk1"/>
              </a:buClr>
              <a:buSzPts val="1000"/>
              <a:buFont typeface="IBM Plex Serif"/>
              <a:buChar char="●"/>
            </a:pPr>
            <a:r>
              <a:rPr lang="en-GB" sz="1000">
                <a:solidFill>
                  <a:schemeClr val="dk1"/>
                </a:solidFill>
                <a:latin typeface="IBM Plex Serif"/>
                <a:ea typeface="IBM Plex Serif"/>
                <a:cs typeface="IBM Plex Serif"/>
                <a:sym typeface="IBM Plex Serif"/>
              </a:rPr>
              <a:t>Tax deductions for investments in patents and R&amp;D.</a:t>
            </a:r>
            <a:endParaRPr/>
          </a:p>
        </p:txBody>
      </p:sp>
      <p:sp>
        <p:nvSpPr>
          <p:cNvPr id="127" name="Google Shape;127;p17"/>
          <p:cNvSpPr txBox="1"/>
          <p:nvPr/>
        </p:nvSpPr>
        <p:spPr>
          <a:xfrm>
            <a:off x="830600" y="1477900"/>
            <a:ext cx="3086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Breakthrough</a:t>
            </a:r>
            <a:endParaRPr b="1" sz="2400">
              <a:solidFill>
                <a:srgbClr val="35073D"/>
              </a:solidFill>
              <a:latin typeface="Inter"/>
              <a:ea typeface="Inter"/>
              <a:cs typeface="Inter"/>
              <a:sym typeface="Inter"/>
            </a:endParaRPr>
          </a:p>
          <a:p>
            <a:pPr indent="0" lvl="0" marL="0" rtl="0" algn="l">
              <a:spcBef>
                <a:spcPts val="0"/>
              </a:spcBef>
              <a:spcAft>
                <a:spcPts val="0"/>
              </a:spcAft>
              <a:buNone/>
            </a:pPr>
            <a:r>
              <a:t/>
            </a:r>
            <a:endParaRPr b="1" sz="2400">
              <a:solidFill>
                <a:srgbClr val="35073D"/>
              </a:solidFill>
              <a:latin typeface="Inter"/>
              <a:ea typeface="Inter"/>
              <a:cs typeface="Inter"/>
              <a:sym typeface="Inter"/>
            </a:endParaRPr>
          </a:p>
        </p:txBody>
      </p:sp>
      <p:pic>
        <p:nvPicPr>
          <p:cNvPr id="128" name="Google Shape;128;p17"/>
          <p:cNvPicPr preferRelativeResize="0"/>
          <p:nvPr/>
        </p:nvPicPr>
        <p:blipFill rotWithShape="1">
          <a:blip r:embed="rId4">
            <a:alphaModFix/>
          </a:blip>
          <a:srcRect b="3882" l="3882" r="3891" t="3891"/>
          <a:stretch/>
        </p:blipFill>
        <p:spPr>
          <a:xfrm>
            <a:off x="954975" y="512198"/>
            <a:ext cx="965700" cy="965700"/>
          </a:xfrm>
          <a:prstGeom prst="rect">
            <a:avLst/>
          </a:prstGeom>
          <a:noFill/>
          <a:ln>
            <a:noFill/>
          </a:ln>
        </p:spPr>
      </p:pic>
      <p:sp>
        <p:nvSpPr>
          <p:cNvPr id="129" name="Google Shape;129;p17"/>
          <p:cNvSpPr txBox="1"/>
          <p:nvPr/>
        </p:nvSpPr>
        <p:spPr>
          <a:xfrm>
            <a:off x="945225" y="1846900"/>
            <a:ext cx="1467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innovation</a:t>
            </a:r>
            <a:endParaRPr sz="1000">
              <a:latin typeface="Inter Medium"/>
              <a:ea typeface="Inter Medium"/>
              <a:cs typeface="Inter Medium"/>
              <a:sym typeface="Inter Medium"/>
            </a:endParaRPr>
          </a:p>
        </p:txBody>
      </p:sp>
      <p:sp>
        <p:nvSpPr>
          <p:cNvPr id="130" name="Google Shape;130;p17"/>
          <p:cNvSpPr/>
          <p:nvPr/>
        </p:nvSpPr>
        <p:spPr>
          <a:xfrm>
            <a:off x="945225" y="1921750"/>
            <a:ext cx="14679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31" name="Google Shape;131;p17"/>
          <p:cNvGrpSpPr/>
          <p:nvPr/>
        </p:nvGrpSpPr>
        <p:grpSpPr>
          <a:xfrm>
            <a:off x="869021" y="3389150"/>
            <a:ext cx="1394177" cy="1047100"/>
            <a:chOff x="421996" y="3340100"/>
            <a:chExt cx="1394177" cy="1047100"/>
          </a:xfrm>
        </p:grpSpPr>
        <p:grpSp>
          <p:nvGrpSpPr>
            <p:cNvPr id="132" name="Google Shape;132;p17"/>
            <p:cNvGrpSpPr/>
            <p:nvPr/>
          </p:nvGrpSpPr>
          <p:grpSpPr>
            <a:xfrm>
              <a:off x="421996" y="3340100"/>
              <a:ext cx="1394177" cy="1047100"/>
              <a:chOff x="421975" y="3340100"/>
              <a:chExt cx="1617000" cy="1047100"/>
            </a:xfrm>
          </p:grpSpPr>
          <p:sp>
            <p:nvSpPr>
              <p:cNvPr id="133" name="Google Shape;133;p17"/>
              <p:cNvSpPr/>
              <p:nvPr/>
            </p:nvSpPr>
            <p:spPr>
              <a:xfrm>
                <a:off x="421975" y="3374400"/>
                <a:ext cx="1617000" cy="10128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34" name="Google Shape;134;p17"/>
              <p:cNvGrpSpPr/>
              <p:nvPr/>
            </p:nvGrpSpPr>
            <p:grpSpPr>
              <a:xfrm>
                <a:off x="421975" y="3340100"/>
                <a:ext cx="1330500" cy="1031100"/>
                <a:chOff x="421975" y="3340100"/>
                <a:chExt cx="1330500" cy="1031100"/>
              </a:xfrm>
            </p:grpSpPr>
            <p:sp>
              <p:nvSpPr>
                <p:cNvPr id="135" name="Google Shape;135;p17"/>
                <p:cNvSpPr txBox="1"/>
                <p:nvPr/>
              </p:nvSpPr>
              <p:spPr>
                <a:xfrm>
                  <a:off x="421975" y="33401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b="1" lang="en-GB" sz="800">
                      <a:solidFill>
                        <a:srgbClr val="35043D"/>
                      </a:solidFill>
                      <a:latin typeface="Inter"/>
                      <a:ea typeface="Inter"/>
                      <a:cs typeface="Inter"/>
                      <a:sym typeface="Inter"/>
                    </a:rPr>
                    <a:t>Belgium is</a:t>
                  </a:r>
                  <a:endParaRPr b="1" sz="800">
                    <a:solidFill>
                      <a:srgbClr val="35043D"/>
                    </a:solidFill>
                    <a:latin typeface="Inter"/>
                    <a:ea typeface="Inter"/>
                    <a:cs typeface="Inter"/>
                    <a:sym typeface="Inter"/>
                  </a:endParaRPr>
                </a:p>
              </p:txBody>
            </p:sp>
            <p:sp>
              <p:nvSpPr>
                <p:cNvPr id="136" name="Google Shape;136;p17"/>
                <p:cNvSpPr txBox="1"/>
                <p:nvPr/>
              </p:nvSpPr>
              <p:spPr>
                <a:xfrm>
                  <a:off x="421975" y="3465800"/>
                  <a:ext cx="13305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#1</a:t>
                  </a:r>
                  <a:endParaRPr b="1" sz="3000">
                    <a:solidFill>
                      <a:srgbClr val="35043D"/>
                    </a:solidFill>
                    <a:latin typeface="Inter"/>
                    <a:ea typeface="Inter"/>
                    <a:cs typeface="Inter"/>
                    <a:sym typeface="Inter"/>
                  </a:endParaRPr>
                </a:p>
              </p:txBody>
            </p:sp>
            <p:sp>
              <p:nvSpPr>
                <p:cNvPr id="137" name="Google Shape;137;p17"/>
                <p:cNvSpPr txBox="1"/>
                <p:nvPr/>
              </p:nvSpPr>
              <p:spPr>
                <a:xfrm>
                  <a:off x="421975" y="3921800"/>
                  <a:ext cx="13305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Innovation leader in EU</a:t>
                  </a:r>
                  <a:endParaRPr sz="800">
                    <a:solidFill>
                      <a:srgbClr val="35043D"/>
                    </a:solidFill>
                    <a:latin typeface="Inter"/>
                    <a:ea typeface="Inter"/>
                    <a:cs typeface="Inter"/>
                    <a:sym typeface="Inter"/>
                  </a:endParaRPr>
                </a:p>
              </p:txBody>
            </p:sp>
          </p:grpSp>
        </p:grpSp>
        <p:sp>
          <p:nvSpPr>
            <p:cNvPr id="138" name="Google Shape;138;p17"/>
            <p:cNvSpPr/>
            <p:nvPr/>
          </p:nvSpPr>
          <p:spPr>
            <a:xfrm>
              <a:off x="1543025" y="3416500"/>
              <a:ext cx="231300" cy="231300"/>
            </a:xfrm>
            <a:prstGeom prst="roundRect">
              <a:avLst>
                <a:gd fmla="val 16667" name="adj"/>
              </a:avLst>
            </a:prstGeom>
            <a:gradFill>
              <a:gsLst>
                <a:gs pos="0">
                  <a:srgbClr val="FBD9DE"/>
                </a:gs>
                <a:gs pos="44000">
                  <a:srgbClr val="FBD3E9"/>
                </a:gs>
                <a:gs pos="100000">
                  <a:srgbClr val="FACDF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39" name="Google Shape;139;p17"/>
          <p:cNvGrpSpPr/>
          <p:nvPr/>
        </p:nvGrpSpPr>
        <p:grpSpPr>
          <a:xfrm>
            <a:off x="2345438" y="3389150"/>
            <a:ext cx="1394177" cy="1047100"/>
            <a:chOff x="422081" y="4487550"/>
            <a:chExt cx="1394177" cy="1047100"/>
          </a:xfrm>
        </p:grpSpPr>
        <p:grpSp>
          <p:nvGrpSpPr>
            <p:cNvPr id="140" name="Google Shape;140;p17"/>
            <p:cNvGrpSpPr/>
            <p:nvPr/>
          </p:nvGrpSpPr>
          <p:grpSpPr>
            <a:xfrm>
              <a:off x="422081" y="4487550"/>
              <a:ext cx="1394177" cy="1047100"/>
              <a:chOff x="1946850" y="3340100"/>
              <a:chExt cx="1617000" cy="1047100"/>
            </a:xfrm>
          </p:grpSpPr>
          <p:sp>
            <p:nvSpPr>
              <p:cNvPr id="141" name="Google Shape;141;p17"/>
              <p:cNvSpPr/>
              <p:nvPr/>
            </p:nvSpPr>
            <p:spPr>
              <a:xfrm>
                <a:off x="1946850" y="3374400"/>
                <a:ext cx="1617000" cy="10128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42" name="Google Shape;142;p17"/>
              <p:cNvGrpSpPr/>
              <p:nvPr/>
            </p:nvGrpSpPr>
            <p:grpSpPr>
              <a:xfrm>
                <a:off x="1946850" y="3340100"/>
                <a:ext cx="1617000" cy="1012800"/>
                <a:chOff x="2039700" y="3340100"/>
                <a:chExt cx="1617000" cy="1012800"/>
              </a:xfrm>
            </p:grpSpPr>
            <p:sp>
              <p:nvSpPr>
                <p:cNvPr id="143" name="Google Shape;143;p17"/>
                <p:cNvSpPr txBox="1"/>
                <p:nvPr/>
              </p:nvSpPr>
              <p:spPr>
                <a:xfrm>
                  <a:off x="2039700" y="33401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b="1" lang="en-GB" sz="800">
                      <a:solidFill>
                        <a:srgbClr val="35043D"/>
                      </a:solidFill>
                      <a:latin typeface="Inter"/>
                      <a:ea typeface="Inter"/>
                      <a:cs typeface="Inter"/>
                      <a:sym typeface="Inter"/>
                    </a:rPr>
                    <a:t>More than</a:t>
                  </a:r>
                  <a:endParaRPr b="1" sz="800">
                    <a:solidFill>
                      <a:srgbClr val="35043D"/>
                    </a:solidFill>
                    <a:latin typeface="Inter"/>
                    <a:ea typeface="Inter"/>
                    <a:cs typeface="Inter"/>
                    <a:sym typeface="Inter"/>
                  </a:endParaRPr>
                </a:p>
              </p:txBody>
            </p:sp>
            <p:sp>
              <p:nvSpPr>
                <p:cNvPr id="144" name="Google Shape;144;p17"/>
                <p:cNvSpPr txBox="1"/>
                <p:nvPr/>
              </p:nvSpPr>
              <p:spPr>
                <a:xfrm>
                  <a:off x="2039700" y="3465800"/>
                  <a:ext cx="13305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400</a:t>
                  </a:r>
                  <a:endParaRPr b="1" sz="3000">
                    <a:solidFill>
                      <a:srgbClr val="35043D"/>
                    </a:solidFill>
                    <a:latin typeface="Inter"/>
                    <a:ea typeface="Inter"/>
                    <a:cs typeface="Inter"/>
                    <a:sym typeface="Inter"/>
                  </a:endParaRPr>
                </a:p>
              </p:txBody>
            </p:sp>
            <p:sp>
              <p:nvSpPr>
                <p:cNvPr id="145" name="Google Shape;145;p17"/>
                <p:cNvSpPr txBox="1"/>
                <p:nvPr/>
              </p:nvSpPr>
              <p:spPr>
                <a:xfrm>
                  <a:off x="2039700" y="3921800"/>
                  <a:ext cx="16170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800">
                      <a:solidFill>
                        <a:srgbClr val="35043D"/>
                      </a:solidFill>
                      <a:latin typeface="Inter"/>
                      <a:ea typeface="Inter"/>
                      <a:cs typeface="Inter"/>
                      <a:sym typeface="Inter"/>
                    </a:rPr>
                    <a:t>patent applications </a:t>
                  </a:r>
                  <a:endParaRPr sz="800">
                    <a:solidFill>
                      <a:srgbClr val="35043D"/>
                    </a:solidFill>
                    <a:latin typeface="Inter"/>
                    <a:ea typeface="Inter"/>
                    <a:cs typeface="Inter"/>
                    <a:sym typeface="Inter"/>
                  </a:endParaRPr>
                </a:p>
                <a:p>
                  <a:pPr indent="0" lvl="0" marL="0" rtl="0" algn="l">
                    <a:lnSpc>
                      <a:spcPct val="100000"/>
                    </a:lnSpc>
                    <a:spcBef>
                      <a:spcPts val="0"/>
                    </a:spcBef>
                    <a:spcAft>
                      <a:spcPts val="0"/>
                    </a:spcAft>
                    <a:buNone/>
                  </a:pPr>
                  <a:r>
                    <a:rPr lang="en-GB" sz="800">
                      <a:solidFill>
                        <a:srgbClr val="35043D"/>
                      </a:solidFill>
                      <a:latin typeface="Inter"/>
                      <a:ea typeface="Inter"/>
                      <a:cs typeface="Inter"/>
                      <a:sym typeface="Inter"/>
                    </a:rPr>
                    <a:t>submitted (2022)</a:t>
                  </a:r>
                  <a:endParaRPr sz="800">
                    <a:solidFill>
                      <a:srgbClr val="35043D"/>
                    </a:solidFill>
                    <a:latin typeface="Inter"/>
                    <a:ea typeface="Inter"/>
                    <a:cs typeface="Inter"/>
                    <a:sym typeface="Inter"/>
                  </a:endParaRPr>
                </a:p>
              </p:txBody>
            </p:sp>
          </p:grpSp>
        </p:grpSp>
        <p:sp>
          <p:nvSpPr>
            <p:cNvPr id="146" name="Google Shape;146;p17"/>
            <p:cNvSpPr/>
            <p:nvPr/>
          </p:nvSpPr>
          <p:spPr>
            <a:xfrm>
              <a:off x="1534320" y="4555250"/>
              <a:ext cx="240000" cy="240000"/>
            </a:xfrm>
            <a:prstGeom prst="roundRect">
              <a:avLst>
                <a:gd fmla="val 16667" name="adj"/>
              </a:avLst>
            </a:prstGeom>
            <a:gradFill>
              <a:gsLst>
                <a:gs pos="0">
                  <a:srgbClr val="FBD9DE"/>
                </a:gs>
                <a:gs pos="44000">
                  <a:srgbClr val="FBD3E9"/>
                </a:gs>
                <a:gs pos="100000">
                  <a:srgbClr val="FACDF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47" name="Google Shape;147;p17"/>
          <p:cNvGrpSpPr/>
          <p:nvPr/>
        </p:nvGrpSpPr>
        <p:grpSpPr>
          <a:xfrm>
            <a:off x="3821856" y="3389150"/>
            <a:ext cx="1394177" cy="1382100"/>
            <a:chOff x="422081" y="4487550"/>
            <a:chExt cx="1394177" cy="1382100"/>
          </a:xfrm>
        </p:grpSpPr>
        <p:grpSp>
          <p:nvGrpSpPr>
            <p:cNvPr id="148" name="Google Shape;148;p17"/>
            <p:cNvGrpSpPr/>
            <p:nvPr/>
          </p:nvGrpSpPr>
          <p:grpSpPr>
            <a:xfrm>
              <a:off x="422081" y="4487550"/>
              <a:ext cx="1394177" cy="1382100"/>
              <a:chOff x="1946850" y="3340100"/>
              <a:chExt cx="1617000" cy="1382100"/>
            </a:xfrm>
          </p:grpSpPr>
          <p:sp>
            <p:nvSpPr>
              <p:cNvPr id="149" name="Google Shape;149;p17"/>
              <p:cNvSpPr/>
              <p:nvPr/>
            </p:nvSpPr>
            <p:spPr>
              <a:xfrm>
                <a:off x="1946850" y="3374400"/>
                <a:ext cx="1617000" cy="10128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50" name="Google Shape;150;p17"/>
              <p:cNvGrpSpPr/>
              <p:nvPr/>
            </p:nvGrpSpPr>
            <p:grpSpPr>
              <a:xfrm>
                <a:off x="1946850" y="3340100"/>
                <a:ext cx="1617000" cy="1382100"/>
                <a:chOff x="2039700" y="3340100"/>
                <a:chExt cx="1617000" cy="1382100"/>
              </a:xfrm>
            </p:grpSpPr>
            <p:sp>
              <p:nvSpPr>
                <p:cNvPr id="151" name="Google Shape;151;p17"/>
                <p:cNvSpPr txBox="1"/>
                <p:nvPr/>
              </p:nvSpPr>
              <p:spPr>
                <a:xfrm>
                  <a:off x="2039700" y="3340100"/>
                  <a:ext cx="1330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t/>
                  </a:r>
                  <a:endParaRPr b="1" sz="800">
                    <a:solidFill>
                      <a:srgbClr val="35043D"/>
                    </a:solidFill>
                    <a:latin typeface="Inter"/>
                    <a:ea typeface="Inter"/>
                    <a:cs typeface="Inter"/>
                    <a:sym typeface="Inter"/>
                  </a:endParaRPr>
                </a:p>
              </p:txBody>
            </p:sp>
            <p:sp>
              <p:nvSpPr>
                <p:cNvPr id="152" name="Google Shape;152;p17"/>
                <p:cNvSpPr txBox="1"/>
                <p:nvPr/>
              </p:nvSpPr>
              <p:spPr>
                <a:xfrm>
                  <a:off x="2039700" y="3465800"/>
                  <a:ext cx="13305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2x</a:t>
                  </a:r>
                  <a:endParaRPr b="1" sz="3000">
                    <a:solidFill>
                      <a:srgbClr val="35043D"/>
                    </a:solidFill>
                    <a:latin typeface="Inter"/>
                    <a:ea typeface="Inter"/>
                    <a:cs typeface="Inter"/>
                    <a:sym typeface="Inter"/>
                  </a:endParaRPr>
                </a:p>
              </p:txBody>
            </p:sp>
            <p:sp>
              <p:nvSpPr>
                <p:cNvPr id="153" name="Google Shape;153;p17"/>
                <p:cNvSpPr txBox="1"/>
                <p:nvPr/>
              </p:nvSpPr>
              <p:spPr>
                <a:xfrm>
                  <a:off x="2039700" y="3921800"/>
                  <a:ext cx="1617000" cy="800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800">
                      <a:solidFill>
                        <a:srgbClr val="35043D"/>
                      </a:solidFill>
                      <a:latin typeface="Inter"/>
                      <a:ea typeface="Inter"/>
                      <a:cs typeface="Inter"/>
                      <a:sym typeface="Inter"/>
                    </a:rPr>
                    <a:t>more patent applications</a:t>
                  </a:r>
                  <a:endParaRPr sz="800">
                    <a:solidFill>
                      <a:srgbClr val="35043D"/>
                    </a:solidFill>
                    <a:latin typeface="Inter"/>
                    <a:ea typeface="Inter"/>
                    <a:cs typeface="Inter"/>
                    <a:sym typeface="Inter"/>
                  </a:endParaRPr>
                </a:p>
                <a:p>
                  <a:pPr indent="0" lvl="0" marL="0" rtl="0" algn="l">
                    <a:lnSpc>
                      <a:spcPct val="100000"/>
                    </a:lnSpc>
                    <a:spcBef>
                      <a:spcPts val="0"/>
                    </a:spcBef>
                    <a:spcAft>
                      <a:spcPts val="0"/>
                    </a:spcAft>
                    <a:buNone/>
                  </a:pPr>
                  <a:r>
                    <a:rPr lang="en-GB" sz="800">
                      <a:solidFill>
                        <a:srgbClr val="35043D"/>
                      </a:solidFill>
                      <a:latin typeface="Inter"/>
                      <a:ea typeface="Inter"/>
                      <a:cs typeface="Inter"/>
                      <a:sym typeface="Inter"/>
                    </a:rPr>
                    <a:t>submitted compared to</a:t>
                  </a:r>
                  <a:endParaRPr sz="800">
                    <a:solidFill>
                      <a:srgbClr val="35043D"/>
                    </a:solidFill>
                    <a:latin typeface="Inter"/>
                    <a:ea typeface="Inter"/>
                    <a:cs typeface="Inter"/>
                    <a:sym typeface="Inter"/>
                  </a:endParaRPr>
                </a:p>
                <a:p>
                  <a:pPr indent="0" lvl="0" marL="0" rtl="0" algn="l">
                    <a:lnSpc>
                      <a:spcPct val="100000"/>
                    </a:lnSpc>
                    <a:spcBef>
                      <a:spcPts val="0"/>
                    </a:spcBef>
                    <a:spcAft>
                      <a:spcPts val="0"/>
                    </a:spcAft>
                    <a:buNone/>
                  </a:pPr>
                  <a:r>
                    <a:rPr lang="en-GB" sz="800">
                      <a:solidFill>
                        <a:srgbClr val="35043D"/>
                      </a:solidFill>
                      <a:latin typeface="Inter"/>
                      <a:ea typeface="Inter"/>
                      <a:cs typeface="Inter"/>
                      <a:sym typeface="Inter"/>
                    </a:rPr>
                    <a:t>the EU 27 (2016-2021)</a:t>
                  </a:r>
                  <a:endParaRPr sz="800">
                    <a:solidFill>
                      <a:srgbClr val="35043D"/>
                    </a:solidFill>
                    <a:latin typeface="Inter"/>
                    <a:ea typeface="Inter"/>
                    <a:cs typeface="Inter"/>
                    <a:sym typeface="Inter"/>
                  </a:endParaRPr>
                </a:p>
                <a:p>
                  <a:pPr indent="0" lvl="0" marL="0" rtl="0" algn="l">
                    <a:lnSpc>
                      <a:spcPct val="100000"/>
                    </a:lnSpc>
                    <a:spcBef>
                      <a:spcPts val="0"/>
                    </a:spcBef>
                    <a:spcAft>
                      <a:spcPts val="0"/>
                    </a:spcAft>
                    <a:buNone/>
                  </a:pPr>
                  <a:r>
                    <a:t/>
                  </a:r>
                  <a:endParaRPr sz="800">
                    <a:solidFill>
                      <a:srgbClr val="35043D"/>
                    </a:solidFill>
                    <a:latin typeface="Inter"/>
                    <a:ea typeface="Inter"/>
                    <a:cs typeface="Inter"/>
                    <a:sym typeface="Inter"/>
                  </a:endParaRPr>
                </a:p>
                <a:p>
                  <a:pPr indent="0" lvl="0" marL="0" rtl="0" algn="l">
                    <a:lnSpc>
                      <a:spcPct val="100000"/>
                    </a:lnSpc>
                    <a:spcBef>
                      <a:spcPts val="0"/>
                    </a:spcBef>
                    <a:spcAft>
                      <a:spcPts val="0"/>
                    </a:spcAft>
                    <a:buNone/>
                  </a:pPr>
                  <a:r>
                    <a:t/>
                  </a:r>
                  <a:endParaRPr sz="800">
                    <a:solidFill>
                      <a:srgbClr val="35043D"/>
                    </a:solidFill>
                    <a:latin typeface="Inter"/>
                    <a:ea typeface="Inter"/>
                    <a:cs typeface="Inter"/>
                    <a:sym typeface="Inter"/>
                  </a:endParaRPr>
                </a:p>
              </p:txBody>
            </p:sp>
          </p:grpSp>
        </p:grpSp>
        <p:sp>
          <p:nvSpPr>
            <p:cNvPr id="154" name="Google Shape;154;p17"/>
            <p:cNvSpPr/>
            <p:nvPr/>
          </p:nvSpPr>
          <p:spPr>
            <a:xfrm>
              <a:off x="1534325" y="4555250"/>
              <a:ext cx="240000" cy="240000"/>
            </a:xfrm>
            <a:prstGeom prst="roundRect">
              <a:avLst>
                <a:gd fmla="val 16667" name="adj"/>
              </a:avLst>
            </a:prstGeom>
            <a:gradFill>
              <a:gsLst>
                <a:gs pos="0">
                  <a:srgbClr val="FBD9DE"/>
                </a:gs>
                <a:gs pos="44000">
                  <a:srgbClr val="FBD3E9"/>
                </a:gs>
                <a:gs pos="100000">
                  <a:srgbClr val="FACDF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55" name="Google Shape;155;p17"/>
          <p:cNvPicPr preferRelativeResize="0"/>
          <p:nvPr/>
        </p:nvPicPr>
        <p:blipFill rotWithShape="1">
          <a:blip r:embed="rId5">
            <a:alphaModFix/>
          </a:blip>
          <a:srcRect b="2173" l="91527" r="1944" t="88397"/>
          <a:stretch/>
        </p:blipFill>
        <p:spPr>
          <a:xfrm>
            <a:off x="8621700" y="4610100"/>
            <a:ext cx="522301" cy="533400"/>
          </a:xfrm>
          <a:prstGeom prst="rect">
            <a:avLst/>
          </a:prstGeom>
          <a:noFill/>
          <a:ln>
            <a:noFill/>
          </a:ln>
        </p:spPr>
      </p:pic>
      <p:pic>
        <p:nvPicPr>
          <p:cNvPr id="156" name="Google Shape;156;p17"/>
          <p:cNvPicPr preferRelativeResize="0"/>
          <p:nvPr/>
        </p:nvPicPr>
        <p:blipFill>
          <a:blip r:embed="rId6">
            <a:alphaModFix/>
          </a:blip>
          <a:stretch>
            <a:fillRect/>
          </a:stretch>
        </p:blipFill>
        <p:spPr>
          <a:xfrm>
            <a:off x="2021400" y="3498075"/>
            <a:ext cx="168601" cy="168601"/>
          </a:xfrm>
          <a:prstGeom prst="rect">
            <a:avLst/>
          </a:prstGeom>
          <a:noFill/>
          <a:ln>
            <a:noFill/>
          </a:ln>
        </p:spPr>
      </p:pic>
      <p:pic>
        <p:nvPicPr>
          <p:cNvPr id="157" name="Google Shape;157;p17"/>
          <p:cNvPicPr preferRelativeResize="0"/>
          <p:nvPr/>
        </p:nvPicPr>
        <p:blipFill rotWithShape="1">
          <a:blip r:embed="rId7">
            <a:alphaModFix/>
          </a:blip>
          <a:srcRect b="0" l="0" r="0" t="0"/>
          <a:stretch/>
        </p:blipFill>
        <p:spPr>
          <a:xfrm>
            <a:off x="3497775" y="3498075"/>
            <a:ext cx="168601" cy="168601"/>
          </a:xfrm>
          <a:prstGeom prst="rect">
            <a:avLst/>
          </a:prstGeom>
          <a:noFill/>
          <a:ln>
            <a:noFill/>
          </a:ln>
        </p:spPr>
      </p:pic>
      <p:pic>
        <p:nvPicPr>
          <p:cNvPr id="158" name="Google Shape;158;p17"/>
          <p:cNvPicPr preferRelativeResize="0"/>
          <p:nvPr/>
        </p:nvPicPr>
        <p:blipFill rotWithShape="1">
          <a:blip r:embed="rId8">
            <a:alphaModFix/>
          </a:blip>
          <a:srcRect b="0" l="0" r="0" t="0"/>
          <a:stretch/>
        </p:blipFill>
        <p:spPr>
          <a:xfrm>
            <a:off x="4974150" y="3498075"/>
            <a:ext cx="168601" cy="168601"/>
          </a:xfrm>
          <a:prstGeom prst="rect">
            <a:avLst/>
          </a:prstGeom>
          <a:noFill/>
          <a:ln>
            <a:noFill/>
          </a:ln>
        </p:spPr>
      </p:pic>
      <p:sp>
        <p:nvSpPr>
          <p:cNvPr id="159" name="Google Shape;159;p17"/>
          <p:cNvSpPr txBox="1"/>
          <p:nvPr/>
        </p:nvSpPr>
        <p:spPr>
          <a:xfrm>
            <a:off x="945225" y="1848250"/>
            <a:ext cx="1467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innovation</a:t>
            </a:r>
            <a:endParaRPr sz="1000">
              <a:latin typeface="Inter Medium"/>
              <a:ea typeface="Inter Medium"/>
              <a:cs typeface="Inter Medium"/>
              <a:sym typeface="Inter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8"/>
          <p:cNvPicPr preferRelativeResize="0"/>
          <p:nvPr/>
        </p:nvPicPr>
        <p:blipFill rotWithShape="1">
          <a:blip r:embed="rId3">
            <a:alphaModFix amt="80000"/>
          </a:blip>
          <a:srcRect b="36588" l="11339" r="0" t="284"/>
          <a:stretch/>
        </p:blipFill>
        <p:spPr>
          <a:xfrm>
            <a:off x="-66675" y="-95075"/>
            <a:ext cx="9321477" cy="5243324"/>
          </a:xfrm>
          <a:prstGeom prst="rect">
            <a:avLst/>
          </a:prstGeom>
          <a:noFill/>
          <a:ln>
            <a:noFill/>
          </a:ln>
        </p:spPr>
      </p:pic>
      <p:sp>
        <p:nvSpPr>
          <p:cNvPr id="165" name="Google Shape;165;p18"/>
          <p:cNvSpPr txBox="1"/>
          <p:nvPr/>
        </p:nvSpPr>
        <p:spPr>
          <a:xfrm>
            <a:off x="1596500" y="794025"/>
            <a:ext cx="2899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The home of world class </a:t>
            </a:r>
            <a:endParaRPr b="1" sz="2400">
              <a:solidFill>
                <a:srgbClr val="35073D"/>
              </a:solidFill>
              <a:latin typeface="Inter"/>
              <a:ea typeface="Inter"/>
              <a:cs typeface="Inter"/>
              <a:sym typeface="Inter"/>
            </a:endParaRPr>
          </a:p>
        </p:txBody>
      </p:sp>
      <p:sp>
        <p:nvSpPr>
          <p:cNvPr id="166" name="Google Shape;166;p18"/>
          <p:cNvSpPr txBox="1"/>
          <p:nvPr/>
        </p:nvSpPr>
        <p:spPr>
          <a:xfrm>
            <a:off x="5560475" y="599950"/>
            <a:ext cx="2945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The flexible workforce of the future</a:t>
            </a:r>
            <a:endParaRPr b="1" sz="1800">
              <a:solidFill>
                <a:srgbClr val="35073D"/>
              </a:solidFill>
              <a:latin typeface="Inter"/>
              <a:ea typeface="Inter"/>
              <a:cs typeface="Inter"/>
              <a:sym typeface="Inter"/>
            </a:endParaRPr>
          </a:p>
        </p:txBody>
      </p:sp>
      <p:sp>
        <p:nvSpPr>
          <p:cNvPr id="167" name="Google Shape;167;p18"/>
          <p:cNvSpPr txBox="1"/>
          <p:nvPr/>
        </p:nvSpPr>
        <p:spPr>
          <a:xfrm>
            <a:off x="5560475" y="1262650"/>
            <a:ext cx="3009900" cy="954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chemeClr val="dk1"/>
                </a:solidFill>
                <a:latin typeface="IBM Plex Serif"/>
                <a:ea typeface="IBM Plex Serif"/>
                <a:cs typeface="IBM Plex Serif"/>
                <a:sym typeface="IBM Plex Serif"/>
              </a:rPr>
              <a:t>Rather than a certain profile or a set degree, the talent of tomorrow will possess the ability to acquire new and complementary skills and adapt to an ever-changing biotech landscape.</a:t>
            </a:r>
            <a:endParaRPr sz="1000">
              <a:solidFill>
                <a:schemeClr val="dk1"/>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chemeClr val="dk1"/>
              </a:solidFill>
              <a:latin typeface="IBM Plex Serif"/>
              <a:ea typeface="IBM Plex Serif"/>
              <a:cs typeface="IBM Plex Serif"/>
              <a:sym typeface="IBM Plex Serif"/>
            </a:endParaRPr>
          </a:p>
        </p:txBody>
      </p:sp>
      <p:sp>
        <p:nvSpPr>
          <p:cNvPr id="168" name="Google Shape;168;p18"/>
          <p:cNvSpPr txBox="1"/>
          <p:nvPr/>
        </p:nvSpPr>
        <p:spPr>
          <a:xfrm>
            <a:off x="5560475" y="2216950"/>
            <a:ext cx="294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A balanced workforce</a:t>
            </a:r>
            <a:endParaRPr b="1" sz="1800">
              <a:solidFill>
                <a:srgbClr val="35073D"/>
              </a:solidFill>
              <a:latin typeface="Inter"/>
              <a:ea typeface="Inter"/>
              <a:cs typeface="Inter"/>
              <a:sym typeface="Inter"/>
            </a:endParaRPr>
          </a:p>
        </p:txBody>
      </p:sp>
      <p:sp>
        <p:nvSpPr>
          <p:cNvPr id="169" name="Google Shape;169;p18"/>
          <p:cNvSpPr txBox="1"/>
          <p:nvPr/>
        </p:nvSpPr>
        <p:spPr>
          <a:xfrm>
            <a:off x="5560475" y="2602450"/>
            <a:ext cx="3009900" cy="954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chemeClr val="dk1"/>
                </a:solidFill>
                <a:latin typeface="IBM Plex Serif"/>
                <a:ea typeface="IBM Plex Serif"/>
                <a:cs typeface="IBM Plex Serif"/>
                <a:sym typeface="IBM Plex Serif"/>
              </a:rPr>
              <a:t>Belgium’s integrated university and training network is accelerating the development of the required talent, always with an eye to diversity and gender equality.</a:t>
            </a:r>
            <a:endParaRPr sz="1000">
              <a:solidFill>
                <a:schemeClr val="dk1"/>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chemeClr val="dk1"/>
              </a:solidFill>
              <a:latin typeface="IBM Plex Serif"/>
              <a:ea typeface="IBM Plex Serif"/>
              <a:cs typeface="IBM Plex Serif"/>
              <a:sym typeface="IBM Plex Serif"/>
            </a:endParaRPr>
          </a:p>
        </p:txBody>
      </p:sp>
      <p:sp>
        <p:nvSpPr>
          <p:cNvPr id="170" name="Google Shape;170;p18"/>
          <p:cNvSpPr txBox="1"/>
          <p:nvPr/>
        </p:nvSpPr>
        <p:spPr>
          <a:xfrm>
            <a:off x="5560475" y="3528025"/>
            <a:ext cx="294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The talent of tomorrow</a:t>
            </a:r>
            <a:endParaRPr b="1" sz="1800">
              <a:solidFill>
                <a:srgbClr val="35073D"/>
              </a:solidFill>
              <a:latin typeface="Inter"/>
              <a:ea typeface="Inter"/>
              <a:cs typeface="Inter"/>
              <a:sym typeface="Inter"/>
            </a:endParaRPr>
          </a:p>
        </p:txBody>
      </p:sp>
      <p:sp>
        <p:nvSpPr>
          <p:cNvPr id="171" name="Google Shape;171;p18"/>
          <p:cNvSpPr txBox="1"/>
          <p:nvPr/>
        </p:nvSpPr>
        <p:spPr>
          <a:xfrm>
            <a:off x="5560475" y="3913525"/>
            <a:ext cx="30099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chemeClr val="dk1"/>
                </a:solidFill>
                <a:latin typeface="IBM Plex Serif"/>
                <a:ea typeface="IBM Plex Serif"/>
                <a:cs typeface="IBM Plex Serif"/>
                <a:sym typeface="IBM Plex Serif"/>
              </a:rPr>
              <a:t>Belgium continues to ensure that the country’s extensive pool of home-grown and international talent and skills continues to meet the evolving digital and green needs of the future.</a:t>
            </a:r>
            <a:endParaRPr sz="1000">
              <a:solidFill>
                <a:schemeClr val="dk1"/>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chemeClr val="dk1"/>
              </a:solidFill>
              <a:latin typeface="IBM Plex Serif"/>
              <a:ea typeface="IBM Plex Serif"/>
              <a:cs typeface="IBM Plex Serif"/>
              <a:sym typeface="IBM Plex Serif"/>
            </a:endParaRPr>
          </a:p>
        </p:txBody>
      </p:sp>
      <p:sp>
        <p:nvSpPr>
          <p:cNvPr id="172" name="Google Shape;172;p18"/>
          <p:cNvSpPr/>
          <p:nvPr/>
        </p:nvSpPr>
        <p:spPr>
          <a:xfrm>
            <a:off x="526425" y="2052525"/>
            <a:ext cx="2210400" cy="8004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p18"/>
          <p:cNvSpPr txBox="1"/>
          <p:nvPr/>
        </p:nvSpPr>
        <p:spPr>
          <a:xfrm>
            <a:off x="586668" y="2000025"/>
            <a:ext cx="14688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2x</a:t>
            </a:r>
            <a:endParaRPr b="1" sz="3000">
              <a:solidFill>
                <a:srgbClr val="35043D"/>
              </a:solidFill>
              <a:latin typeface="Inter"/>
              <a:ea typeface="Inter"/>
              <a:cs typeface="Inter"/>
              <a:sym typeface="Inter"/>
            </a:endParaRPr>
          </a:p>
        </p:txBody>
      </p:sp>
      <p:sp>
        <p:nvSpPr>
          <p:cNvPr id="174" name="Google Shape;174;p18"/>
          <p:cNvSpPr txBox="1"/>
          <p:nvPr/>
        </p:nvSpPr>
        <p:spPr>
          <a:xfrm>
            <a:off x="586675" y="2456025"/>
            <a:ext cx="21501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European average working in Belgium’s life sciences</a:t>
            </a:r>
            <a:endParaRPr sz="800">
              <a:solidFill>
                <a:srgbClr val="35043D"/>
              </a:solidFill>
              <a:latin typeface="Inter"/>
              <a:ea typeface="Inter"/>
              <a:cs typeface="Inter"/>
              <a:sym typeface="Inter"/>
            </a:endParaRPr>
          </a:p>
        </p:txBody>
      </p:sp>
      <p:sp>
        <p:nvSpPr>
          <p:cNvPr id="175" name="Google Shape;175;p18"/>
          <p:cNvSpPr/>
          <p:nvPr/>
        </p:nvSpPr>
        <p:spPr>
          <a:xfrm>
            <a:off x="2891050" y="2052525"/>
            <a:ext cx="2210400" cy="8004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18"/>
          <p:cNvSpPr txBox="1"/>
          <p:nvPr/>
        </p:nvSpPr>
        <p:spPr>
          <a:xfrm>
            <a:off x="2951293" y="2000025"/>
            <a:ext cx="14688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12</a:t>
            </a:r>
            <a:endParaRPr b="1" sz="3000">
              <a:solidFill>
                <a:srgbClr val="35043D"/>
              </a:solidFill>
              <a:latin typeface="Inter"/>
              <a:ea typeface="Inter"/>
              <a:cs typeface="Inter"/>
              <a:sym typeface="Inter"/>
            </a:endParaRPr>
          </a:p>
        </p:txBody>
      </p:sp>
      <p:sp>
        <p:nvSpPr>
          <p:cNvPr id="177" name="Google Shape;177;p18"/>
          <p:cNvSpPr txBox="1"/>
          <p:nvPr/>
        </p:nvSpPr>
        <p:spPr>
          <a:xfrm>
            <a:off x="2951300" y="2456025"/>
            <a:ext cx="21501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Top universities </a:t>
            </a:r>
            <a:endParaRPr sz="800">
              <a:solidFill>
                <a:srgbClr val="35043D"/>
              </a:solidFill>
              <a:latin typeface="Inter"/>
              <a:ea typeface="Inter"/>
              <a:cs typeface="Inter"/>
              <a:sym typeface="Inter"/>
            </a:endParaRPr>
          </a:p>
        </p:txBody>
      </p:sp>
      <p:sp>
        <p:nvSpPr>
          <p:cNvPr id="178" name="Google Shape;178;p18"/>
          <p:cNvSpPr/>
          <p:nvPr/>
        </p:nvSpPr>
        <p:spPr>
          <a:xfrm>
            <a:off x="526425" y="2981625"/>
            <a:ext cx="2210400" cy="8004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18"/>
          <p:cNvSpPr txBox="1"/>
          <p:nvPr/>
        </p:nvSpPr>
        <p:spPr>
          <a:xfrm>
            <a:off x="586668" y="2929125"/>
            <a:ext cx="14688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#2</a:t>
            </a:r>
            <a:endParaRPr b="1" sz="3000">
              <a:solidFill>
                <a:srgbClr val="35043D"/>
              </a:solidFill>
              <a:latin typeface="Inter"/>
              <a:ea typeface="Inter"/>
              <a:cs typeface="Inter"/>
              <a:sym typeface="Inter"/>
            </a:endParaRPr>
          </a:p>
        </p:txBody>
      </p:sp>
      <p:sp>
        <p:nvSpPr>
          <p:cNvPr id="180" name="Google Shape;180;p18"/>
          <p:cNvSpPr txBox="1"/>
          <p:nvPr/>
        </p:nvSpPr>
        <p:spPr>
          <a:xfrm>
            <a:off x="586675" y="3385125"/>
            <a:ext cx="21501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Ranked nation for biopharma talent</a:t>
            </a:r>
            <a:endParaRPr sz="800">
              <a:solidFill>
                <a:srgbClr val="35043D"/>
              </a:solidFill>
              <a:latin typeface="Inter"/>
              <a:ea typeface="Inter"/>
              <a:cs typeface="Inter"/>
              <a:sym typeface="Inter"/>
            </a:endParaRPr>
          </a:p>
        </p:txBody>
      </p:sp>
      <p:sp>
        <p:nvSpPr>
          <p:cNvPr id="181" name="Google Shape;181;p18"/>
          <p:cNvSpPr/>
          <p:nvPr/>
        </p:nvSpPr>
        <p:spPr>
          <a:xfrm>
            <a:off x="2891050" y="2981625"/>
            <a:ext cx="2210400" cy="8004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18"/>
          <p:cNvSpPr txBox="1"/>
          <p:nvPr/>
        </p:nvSpPr>
        <p:spPr>
          <a:xfrm>
            <a:off x="2951293" y="2929125"/>
            <a:ext cx="14688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3</a:t>
            </a:r>
            <a:endParaRPr b="1" sz="3000">
              <a:solidFill>
                <a:srgbClr val="35043D"/>
              </a:solidFill>
              <a:latin typeface="Inter"/>
              <a:ea typeface="Inter"/>
              <a:cs typeface="Inter"/>
              <a:sym typeface="Inter"/>
            </a:endParaRPr>
          </a:p>
        </p:txBody>
      </p:sp>
      <p:sp>
        <p:nvSpPr>
          <p:cNvPr id="183" name="Google Shape;183;p18"/>
          <p:cNvSpPr txBox="1"/>
          <p:nvPr/>
        </p:nvSpPr>
        <p:spPr>
          <a:xfrm>
            <a:off x="2951300" y="3385125"/>
            <a:ext cx="21501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Talent training centers (EU Biotech Campus, ViTalent, aptaskil)</a:t>
            </a:r>
            <a:endParaRPr sz="800">
              <a:solidFill>
                <a:srgbClr val="35043D"/>
              </a:solidFill>
              <a:latin typeface="Inter"/>
              <a:ea typeface="Inter"/>
              <a:cs typeface="Inter"/>
              <a:sym typeface="Inter"/>
            </a:endParaRPr>
          </a:p>
        </p:txBody>
      </p:sp>
      <p:sp>
        <p:nvSpPr>
          <p:cNvPr id="184" name="Google Shape;184;p18"/>
          <p:cNvSpPr/>
          <p:nvPr/>
        </p:nvSpPr>
        <p:spPr>
          <a:xfrm>
            <a:off x="526425" y="3910725"/>
            <a:ext cx="2210400" cy="8004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18"/>
          <p:cNvSpPr txBox="1"/>
          <p:nvPr/>
        </p:nvSpPr>
        <p:spPr>
          <a:xfrm>
            <a:off x="586668" y="3858225"/>
            <a:ext cx="14688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+1500</a:t>
            </a:r>
            <a:endParaRPr b="1" sz="3000">
              <a:solidFill>
                <a:srgbClr val="35043D"/>
              </a:solidFill>
              <a:latin typeface="Inter"/>
              <a:ea typeface="Inter"/>
              <a:cs typeface="Inter"/>
              <a:sym typeface="Inter"/>
            </a:endParaRPr>
          </a:p>
        </p:txBody>
      </p:sp>
      <p:sp>
        <p:nvSpPr>
          <p:cNvPr id="186" name="Google Shape;186;p18"/>
          <p:cNvSpPr txBox="1"/>
          <p:nvPr/>
        </p:nvSpPr>
        <p:spPr>
          <a:xfrm>
            <a:off x="586675" y="4314225"/>
            <a:ext cx="21501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New employees/year</a:t>
            </a:r>
            <a:endParaRPr sz="800">
              <a:solidFill>
                <a:srgbClr val="35043D"/>
              </a:solidFill>
              <a:latin typeface="Inter"/>
              <a:ea typeface="Inter"/>
              <a:cs typeface="Inter"/>
              <a:sym typeface="Inter"/>
            </a:endParaRPr>
          </a:p>
        </p:txBody>
      </p:sp>
      <p:sp>
        <p:nvSpPr>
          <p:cNvPr id="187" name="Google Shape;187;p18"/>
          <p:cNvSpPr/>
          <p:nvPr/>
        </p:nvSpPr>
        <p:spPr>
          <a:xfrm>
            <a:off x="2891050" y="3910725"/>
            <a:ext cx="2210400" cy="8004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18"/>
          <p:cNvSpPr txBox="1"/>
          <p:nvPr/>
        </p:nvSpPr>
        <p:spPr>
          <a:xfrm>
            <a:off x="2951304" y="3858225"/>
            <a:ext cx="22761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Numerous</a:t>
            </a:r>
            <a:endParaRPr b="1" sz="3000">
              <a:solidFill>
                <a:srgbClr val="35043D"/>
              </a:solidFill>
              <a:latin typeface="Inter"/>
              <a:ea typeface="Inter"/>
              <a:cs typeface="Inter"/>
              <a:sym typeface="Inter"/>
            </a:endParaRPr>
          </a:p>
        </p:txBody>
      </p:sp>
      <p:sp>
        <p:nvSpPr>
          <p:cNvPr id="189" name="Google Shape;189;p18"/>
          <p:cNvSpPr txBox="1"/>
          <p:nvPr/>
        </p:nvSpPr>
        <p:spPr>
          <a:xfrm>
            <a:off x="2951300" y="4314225"/>
            <a:ext cx="21501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Dedicated science parks &amp; universities of applied sciences</a:t>
            </a:r>
            <a:endParaRPr sz="800">
              <a:solidFill>
                <a:srgbClr val="35043D"/>
              </a:solidFill>
              <a:latin typeface="Inter"/>
              <a:ea typeface="Inter"/>
              <a:cs typeface="Inter"/>
              <a:sym typeface="Inter"/>
            </a:endParaRPr>
          </a:p>
        </p:txBody>
      </p:sp>
      <p:pic>
        <p:nvPicPr>
          <p:cNvPr id="190" name="Google Shape;190;p18"/>
          <p:cNvPicPr preferRelativeResize="0"/>
          <p:nvPr/>
        </p:nvPicPr>
        <p:blipFill>
          <a:blip r:embed="rId4">
            <a:alphaModFix/>
          </a:blip>
          <a:stretch>
            <a:fillRect/>
          </a:stretch>
        </p:blipFill>
        <p:spPr>
          <a:xfrm>
            <a:off x="526425" y="664601"/>
            <a:ext cx="1138324" cy="1138324"/>
          </a:xfrm>
          <a:prstGeom prst="rect">
            <a:avLst/>
          </a:prstGeom>
          <a:noFill/>
          <a:ln>
            <a:noFill/>
          </a:ln>
        </p:spPr>
      </p:pic>
      <p:pic>
        <p:nvPicPr>
          <p:cNvPr id="191" name="Google Shape;191;p18"/>
          <p:cNvPicPr preferRelativeResize="0"/>
          <p:nvPr/>
        </p:nvPicPr>
        <p:blipFill rotWithShape="1">
          <a:blip r:embed="rId5">
            <a:alphaModFix/>
          </a:blip>
          <a:srcRect b="17736" l="-1923" r="43457" t="61893"/>
          <a:stretch/>
        </p:blipFill>
        <p:spPr>
          <a:xfrm>
            <a:off x="6134100" y="0"/>
            <a:ext cx="3009901" cy="1047751"/>
          </a:xfrm>
          <a:prstGeom prst="rect">
            <a:avLst/>
          </a:prstGeom>
          <a:noFill/>
          <a:ln>
            <a:noFill/>
          </a:ln>
        </p:spPr>
      </p:pic>
      <p:pic>
        <p:nvPicPr>
          <p:cNvPr id="192" name="Google Shape;192;p18"/>
          <p:cNvPicPr preferRelativeResize="0"/>
          <p:nvPr/>
        </p:nvPicPr>
        <p:blipFill rotWithShape="1">
          <a:blip r:embed="rId6">
            <a:alphaModFix/>
          </a:blip>
          <a:srcRect b="2173" l="91527" r="1944" t="88397"/>
          <a:stretch/>
        </p:blipFill>
        <p:spPr>
          <a:xfrm>
            <a:off x="8621700" y="4610100"/>
            <a:ext cx="522301" cy="533400"/>
          </a:xfrm>
          <a:prstGeom prst="rect">
            <a:avLst/>
          </a:prstGeom>
          <a:noFill/>
          <a:ln>
            <a:noFill/>
          </a:ln>
        </p:spPr>
      </p:pic>
      <p:sp>
        <p:nvSpPr>
          <p:cNvPr id="193" name="Google Shape;193;p18"/>
          <p:cNvSpPr/>
          <p:nvPr/>
        </p:nvSpPr>
        <p:spPr>
          <a:xfrm>
            <a:off x="3476050" y="1298225"/>
            <a:ext cx="9006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18"/>
          <p:cNvSpPr txBox="1"/>
          <p:nvPr/>
        </p:nvSpPr>
        <p:spPr>
          <a:xfrm>
            <a:off x="2424000" y="1224825"/>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talent</a:t>
            </a:r>
            <a:endParaRPr sz="1000">
              <a:solidFill>
                <a:schemeClr val="dk1"/>
              </a:solidFill>
              <a:latin typeface="Inter Medium"/>
              <a:ea typeface="Inter Medium"/>
              <a:cs typeface="Inter Medium"/>
              <a:sym typeface="Inter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19"/>
          <p:cNvPicPr preferRelativeResize="0"/>
          <p:nvPr/>
        </p:nvPicPr>
        <p:blipFill rotWithShape="1">
          <a:blip r:embed="rId3">
            <a:alphaModFix amt="69000"/>
          </a:blip>
          <a:srcRect b="11754" l="-10913" r="0" t="0"/>
          <a:stretch/>
        </p:blipFill>
        <p:spPr>
          <a:xfrm>
            <a:off x="0" y="0"/>
            <a:ext cx="9144003" cy="5143499"/>
          </a:xfrm>
          <a:prstGeom prst="rect">
            <a:avLst/>
          </a:prstGeom>
          <a:noFill/>
          <a:ln>
            <a:noFill/>
          </a:ln>
        </p:spPr>
      </p:pic>
      <p:sp>
        <p:nvSpPr>
          <p:cNvPr id="200" name="Google Shape;200;p19"/>
          <p:cNvSpPr txBox="1"/>
          <p:nvPr/>
        </p:nvSpPr>
        <p:spPr>
          <a:xfrm>
            <a:off x="4191000" y="445300"/>
            <a:ext cx="41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Creating tomorrow’s technologies</a:t>
            </a:r>
            <a:endParaRPr b="1" sz="1800">
              <a:solidFill>
                <a:srgbClr val="35073D"/>
              </a:solidFill>
              <a:latin typeface="Inter"/>
              <a:ea typeface="Inter"/>
              <a:cs typeface="Inter"/>
              <a:sym typeface="Inter"/>
            </a:endParaRPr>
          </a:p>
        </p:txBody>
      </p:sp>
      <p:sp>
        <p:nvSpPr>
          <p:cNvPr id="201" name="Google Shape;201;p19"/>
          <p:cNvSpPr txBox="1"/>
          <p:nvPr/>
        </p:nvSpPr>
        <p:spPr>
          <a:xfrm>
            <a:off x="4191000" y="907000"/>
            <a:ext cx="4256700" cy="954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chemeClr val="dk1"/>
                </a:solidFill>
                <a:latin typeface="IBM Plex Serif"/>
                <a:ea typeface="IBM Plex Serif"/>
                <a:cs typeface="IBM Plex Serif"/>
                <a:sym typeface="IBM Plex Serif"/>
              </a:rPr>
              <a:t>Belgium is at the forefront of tomorrow’s technologies such as cell and gene therapies (ATMP), mRNA technologies, next-generation vaccines, nanobodies, immunotherapies, and plasma derivatives to name just a few.</a:t>
            </a:r>
            <a:endParaRPr sz="1000">
              <a:solidFill>
                <a:schemeClr val="dk1"/>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chemeClr val="dk1"/>
              </a:solidFill>
              <a:latin typeface="IBM Plex Serif"/>
              <a:ea typeface="IBM Plex Serif"/>
              <a:cs typeface="IBM Plex Serif"/>
              <a:sym typeface="IBM Plex Serif"/>
            </a:endParaRPr>
          </a:p>
        </p:txBody>
      </p:sp>
      <p:sp>
        <p:nvSpPr>
          <p:cNvPr id="202" name="Google Shape;202;p19"/>
          <p:cNvSpPr txBox="1"/>
          <p:nvPr/>
        </p:nvSpPr>
        <p:spPr>
          <a:xfrm>
            <a:off x="4191000" y="1702600"/>
            <a:ext cx="41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Leading the digital transition</a:t>
            </a:r>
            <a:endParaRPr b="1" sz="1800">
              <a:solidFill>
                <a:srgbClr val="35073D"/>
              </a:solidFill>
              <a:latin typeface="Inter"/>
              <a:ea typeface="Inter"/>
              <a:cs typeface="Inter"/>
              <a:sym typeface="Inter"/>
            </a:endParaRPr>
          </a:p>
        </p:txBody>
      </p:sp>
      <p:sp>
        <p:nvSpPr>
          <p:cNvPr id="203" name="Google Shape;203;p19"/>
          <p:cNvSpPr txBox="1"/>
          <p:nvPr/>
        </p:nvSpPr>
        <p:spPr>
          <a:xfrm>
            <a:off x="4191000" y="2164300"/>
            <a:ext cx="42567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chemeClr val="dk1"/>
                </a:solidFill>
                <a:latin typeface="IBM Plex Serif"/>
                <a:ea typeface="IBM Plex Serif"/>
                <a:cs typeface="IBM Plex Serif"/>
                <a:sym typeface="IBM Plex Serif"/>
              </a:rPr>
              <a:t>Belgium is a hotbed for the adoption of deeptech and digitech in drug discovery, clinical trials, and biomanufacturing. We are shaping the future through innovation in nano and digital technology by facilitating the reuse of data for research and innovation in healthcare.</a:t>
            </a:r>
            <a:endParaRPr sz="1000">
              <a:solidFill>
                <a:schemeClr val="dk1"/>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chemeClr val="dk1"/>
              </a:solidFill>
              <a:latin typeface="IBM Plex Serif"/>
              <a:ea typeface="IBM Plex Serif"/>
              <a:cs typeface="IBM Plex Serif"/>
              <a:sym typeface="IBM Plex Serif"/>
            </a:endParaRPr>
          </a:p>
        </p:txBody>
      </p:sp>
      <p:sp>
        <p:nvSpPr>
          <p:cNvPr id="204" name="Google Shape;204;p19"/>
          <p:cNvSpPr txBox="1"/>
          <p:nvPr/>
        </p:nvSpPr>
        <p:spPr>
          <a:xfrm>
            <a:off x="4191000" y="3120100"/>
            <a:ext cx="41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35073D"/>
                </a:solidFill>
                <a:latin typeface="Inter"/>
                <a:ea typeface="Inter"/>
                <a:cs typeface="Inter"/>
                <a:sym typeface="Inter"/>
              </a:rPr>
              <a:t>Accelerating the green</a:t>
            </a:r>
            <a:r>
              <a:rPr b="1" lang="en-GB" sz="1800">
                <a:solidFill>
                  <a:srgbClr val="35073D"/>
                </a:solidFill>
                <a:latin typeface="Inter"/>
                <a:ea typeface="Inter"/>
                <a:cs typeface="Inter"/>
                <a:sym typeface="Inter"/>
              </a:rPr>
              <a:t> transition</a:t>
            </a:r>
            <a:endParaRPr b="1" sz="1800">
              <a:solidFill>
                <a:srgbClr val="35073D"/>
              </a:solidFill>
              <a:latin typeface="Inter"/>
              <a:ea typeface="Inter"/>
              <a:cs typeface="Inter"/>
              <a:sym typeface="Inter"/>
            </a:endParaRPr>
          </a:p>
        </p:txBody>
      </p:sp>
      <p:sp>
        <p:nvSpPr>
          <p:cNvPr id="205" name="Google Shape;205;p19"/>
          <p:cNvSpPr txBox="1"/>
          <p:nvPr/>
        </p:nvSpPr>
        <p:spPr>
          <a:xfrm>
            <a:off x="4191000" y="3581800"/>
            <a:ext cx="4256700" cy="1800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chemeClr val="dk1"/>
                </a:solidFill>
                <a:latin typeface="IBM Plex Serif"/>
                <a:ea typeface="IBM Plex Serif"/>
                <a:cs typeface="IBM Plex Serif"/>
                <a:sym typeface="IBM Plex Serif"/>
              </a:rPr>
              <a:t>The Belgian biotech and biopharma industry is minimising its environmental impact at every step of the value chain from the supply of raw materials to production and shipment.</a:t>
            </a:r>
            <a:endParaRPr sz="1000">
              <a:solidFill>
                <a:schemeClr val="dk1"/>
              </a:solidFill>
              <a:latin typeface="IBM Plex Serif"/>
              <a:ea typeface="IBM Plex Serif"/>
              <a:cs typeface="IBM Plex Serif"/>
              <a:sym typeface="IBM Plex Serif"/>
            </a:endParaRPr>
          </a:p>
          <a:p>
            <a:pPr indent="0" lvl="0" marL="0" rtl="0" algn="just">
              <a:spcBef>
                <a:spcPts val="1000"/>
              </a:spcBef>
              <a:spcAft>
                <a:spcPts val="0"/>
              </a:spcAft>
              <a:buNone/>
            </a:pPr>
            <a:r>
              <a:rPr lang="en-GB" sz="1000">
                <a:solidFill>
                  <a:schemeClr val="dk1"/>
                </a:solidFill>
                <a:latin typeface="IBM Plex Serif"/>
                <a:ea typeface="IBM Plex Serif"/>
                <a:cs typeface="IBM Plex Serif"/>
                <a:sym typeface="IBM Plex Serif"/>
              </a:rPr>
              <a:t>Working towards a greener, healthier tomorrow, our production sites keep investing in green technologies such as solar panels, heat pumps, and wastewater recycling.</a:t>
            </a:r>
            <a:endParaRPr sz="1000">
              <a:solidFill>
                <a:schemeClr val="dk1"/>
              </a:solidFill>
              <a:latin typeface="IBM Plex Serif"/>
              <a:ea typeface="IBM Plex Serif"/>
              <a:cs typeface="IBM Plex Serif"/>
              <a:sym typeface="IBM Plex Serif"/>
            </a:endParaRPr>
          </a:p>
          <a:p>
            <a:pPr indent="0" lvl="0" marL="0" rtl="0" algn="just">
              <a:spcBef>
                <a:spcPts val="1000"/>
              </a:spcBef>
              <a:spcAft>
                <a:spcPts val="0"/>
              </a:spcAft>
              <a:buNone/>
            </a:pPr>
            <a:r>
              <a:t/>
            </a:r>
            <a:endParaRPr sz="1000">
              <a:solidFill>
                <a:schemeClr val="dk1"/>
              </a:solidFill>
              <a:latin typeface="IBM Plex Serif"/>
              <a:ea typeface="IBM Plex Serif"/>
              <a:cs typeface="IBM Plex Serif"/>
              <a:sym typeface="IBM Plex Serif"/>
            </a:endParaRPr>
          </a:p>
          <a:p>
            <a:pPr indent="0" lvl="0" marL="0" rtl="0" algn="just">
              <a:spcBef>
                <a:spcPts val="1000"/>
              </a:spcBef>
              <a:spcAft>
                <a:spcPts val="1000"/>
              </a:spcAft>
              <a:buNone/>
            </a:pPr>
            <a:r>
              <a:t/>
            </a:r>
            <a:endParaRPr sz="1000">
              <a:solidFill>
                <a:schemeClr val="dk1"/>
              </a:solidFill>
              <a:latin typeface="IBM Plex Serif"/>
              <a:ea typeface="IBM Plex Serif"/>
              <a:cs typeface="IBM Plex Serif"/>
              <a:sym typeface="IBM Plex Serif"/>
            </a:endParaRPr>
          </a:p>
        </p:txBody>
      </p:sp>
      <p:sp>
        <p:nvSpPr>
          <p:cNvPr id="206" name="Google Shape;206;p19"/>
          <p:cNvSpPr txBox="1"/>
          <p:nvPr/>
        </p:nvSpPr>
        <p:spPr>
          <a:xfrm>
            <a:off x="830600" y="1782700"/>
            <a:ext cx="425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Factories of the</a:t>
            </a:r>
            <a:endParaRPr b="1" sz="2400">
              <a:solidFill>
                <a:srgbClr val="35073D"/>
              </a:solidFill>
              <a:latin typeface="Inter"/>
              <a:ea typeface="Inter"/>
              <a:cs typeface="Inter"/>
              <a:sym typeface="Inter"/>
            </a:endParaRPr>
          </a:p>
          <a:p>
            <a:pPr indent="0" lvl="0" marL="0" rtl="0" algn="l">
              <a:spcBef>
                <a:spcPts val="0"/>
              </a:spcBef>
              <a:spcAft>
                <a:spcPts val="0"/>
              </a:spcAft>
              <a:buNone/>
            </a:pPr>
            <a:r>
              <a:t/>
            </a:r>
            <a:endParaRPr b="1" sz="2400">
              <a:solidFill>
                <a:srgbClr val="35073D"/>
              </a:solidFill>
              <a:latin typeface="Inter"/>
              <a:ea typeface="Inter"/>
              <a:cs typeface="Inter"/>
              <a:sym typeface="Inter"/>
            </a:endParaRPr>
          </a:p>
        </p:txBody>
      </p:sp>
      <p:pic>
        <p:nvPicPr>
          <p:cNvPr id="207" name="Google Shape;207;p19"/>
          <p:cNvPicPr preferRelativeResize="0"/>
          <p:nvPr/>
        </p:nvPicPr>
        <p:blipFill rotWithShape="1">
          <a:blip r:embed="rId4">
            <a:alphaModFix/>
          </a:blip>
          <a:srcRect b="0" l="0" r="0" t="0"/>
          <a:stretch/>
        </p:blipFill>
        <p:spPr>
          <a:xfrm>
            <a:off x="954975" y="816998"/>
            <a:ext cx="965700" cy="965700"/>
          </a:xfrm>
          <a:prstGeom prst="rect">
            <a:avLst/>
          </a:prstGeom>
          <a:noFill/>
          <a:ln>
            <a:noFill/>
          </a:ln>
        </p:spPr>
      </p:pic>
      <p:sp>
        <p:nvSpPr>
          <p:cNvPr id="208" name="Google Shape;208;p19"/>
          <p:cNvSpPr/>
          <p:nvPr/>
        </p:nvSpPr>
        <p:spPr>
          <a:xfrm>
            <a:off x="954975" y="2226550"/>
            <a:ext cx="10182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19"/>
          <p:cNvSpPr txBox="1"/>
          <p:nvPr/>
        </p:nvSpPr>
        <p:spPr>
          <a:xfrm>
            <a:off x="807075" y="2151700"/>
            <a:ext cx="131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future</a:t>
            </a:r>
            <a:endParaRPr sz="1000">
              <a:latin typeface="Inter Medium"/>
              <a:ea typeface="Inter Medium"/>
              <a:cs typeface="Inter Medium"/>
              <a:sym typeface="Inter Medium"/>
            </a:endParaRPr>
          </a:p>
        </p:txBody>
      </p:sp>
      <p:pic>
        <p:nvPicPr>
          <p:cNvPr id="210" name="Google Shape;210;p19"/>
          <p:cNvPicPr preferRelativeResize="0"/>
          <p:nvPr/>
        </p:nvPicPr>
        <p:blipFill rotWithShape="1">
          <a:blip r:embed="rId5">
            <a:alphaModFix/>
          </a:blip>
          <a:srcRect b="9756" l="0" r="0" t="9748"/>
          <a:stretch/>
        </p:blipFill>
        <p:spPr>
          <a:xfrm>
            <a:off x="776125" y="2946225"/>
            <a:ext cx="2598300" cy="1641900"/>
          </a:xfrm>
          <a:prstGeom prst="roundRect">
            <a:avLst>
              <a:gd fmla="val 12452" name="adj"/>
            </a:avLst>
          </a:prstGeom>
          <a:noFill/>
          <a:ln>
            <a:noFill/>
          </a:ln>
        </p:spPr>
      </p:pic>
      <p:pic>
        <p:nvPicPr>
          <p:cNvPr id="211" name="Google Shape;211;p19"/>
          <p:cNvPicPr preferRelativeResize="0"/>
          <p:nvPr/>
        </p:nvPicPr>
        <p:blipFill rotWithShape="1">
          <a:blip r:embed="rId6">
            <a:alphaModFix/>
          </a:blip>
          <a:srcRect b="2173" l="91527" r="1944" t="88397"/>
          <a:stretch/>
        </p:blipFill>
        <p:spPr>
          <a:xfrm>
            <a:off x="8621700" y="4610100"/>
            <a:ext cx="522301" cy="533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0"/>
          <p:cNvPicPr preferRelativeResize="0"/>
          <p:nvPr/>
        </p:nvPicPr>
        <p:blipFill rotWithShape="1">
          <a:blip r:embed="rId3">
            <a:alphaModFix amt="69000"/>
          </a:blip>
          <a:srcRect b="11754" l="-10913" r="0" t="0"/>
          <a:stretch/>
        </p:blipFill>
        <p:spPr>
          <a:xfrm>
            <a:off x="0" y="0"/>
            <a:ext cx="9144003" cy="5143499"/>
          </a:xfrm>
          <a:prstGeom prst="rect">
            <a:avLst/>
          </a:prstGeom>
          <a:noFill/>
          <a:ln>
            <a:noFill/>
          </a:ln>
        </p:spPr>
      </p:pic>
      <p:pic>
        <p:nvPicPr>
          <p:cNvPr id="217" name="Google Shape;217;p20"/>
          <p:cNvPicPr preferRelativeResize="0"/>
          <p:nvPr/>
        </p:nvPicPr>
        <p:blipFill>
          <a:blip r:embed="rId4">
            <a:alphaModFix/>
          </a:blip>
          <a:stretch>
            <a:fillRect/>
          </a:stretch>
        </p:blipFill>
        <p:spPr>
          <a:xfrm>
            <a:off x="4429500" y="1921913"/>
            <a:ext cx="3708826" cy="3708826"/>
          </a:xfrm>
          <a:prstGeom prst="rect">
            <a:avLst/>
          </a:prstGeom>
          <a:noFill/>
          <a:ln>
            <a:noFill/>
          </a:ln>
        </p:spPr>
      </p:pic>
      <p:sp>
        <p:nvSpPr>
          <p:cNvPr id="218" name="Google Shape;218;p20"/>
          <p:cNvSpPr txBox="1"/>
          <p:nvPr/>
        </p:nvSpPr>
        <p:spPr>
          <a:xfrm>
            <a:off x="830600" y="2753038"/>
            <a:ext cx="225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35073D"/>
                </a:solidFill>
                <a:latin typeface="Inter Medium"/>
                <a:ea typeface="Inter Medium"/>
                <a:cs typeface="Inter Medium"/>
                <a:sym typeface="Inter Medium"/>
              </a:rPr>
              <a:t>World leading hub</a:t>
            </a:r>
            <a:endParaRPr sz="1800">
              <a:solidFill>
                <a:srgbClr val="35073D"/>
              </a:solidFill>
              <a:latin typeface="Inter Medium"/>
              <a:ea typeface="Inter Medium"/>
              <a:cs typeface="Inter Medium"/>
              <a:sym typeface="Inter Medium"/>
            </a:endParaRPr>
          </a:p>
        </p:txBody>
      </p:sp>
      <p:sp>
        <p:nvSpPr>
          <p:cNvPr id="219" name="Google Shape;219;p20"/>
          <p:cNvSpPr txBox="1"/>
          <p:nvPr/>
        </p:nvSpPr>
        <p:spPr>
          <a:xfrm>
            <a:off x="4729650" y="566225"/>
            <a:ext cx="4003800" cy="1877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solidFill>
                  <a:schemeClr val="dk1"/>
                </a:solidFill>
                <a:latin typeface="IBM Plex Serif"/>
                <a:ea typeface="IBM Plex Serif"/>
                <a:cs typeface="IBM Plex Serif"/>
                <a:sym typeface="IBM Plex Serif"/>
              </a:rPr>
              <a:t>Seamlessly integrated into the global logistics network and located at the very heart of Europe, Belgium connects to the world through a vast logistical network. With 2 CEIV Pharma-certified airports and the world’s first CEIV Pharma-certified seaport, the country occupies a unique place at the heart of a global logistics. The country is also a world-leading hub offering tailored cold chain infrastructure for the trade in medicines and vaccines.</a:t>
            </a:r>
            <a:endParaRPr sz="1000">
              <a:solidFill>
                <a:schemeClr val="dk1"/>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chemeClr val="dk1"/>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chemeClr val="dk1"/>
              </a:solidFill>
              <a:latin typeface="IBM Plex Serif"/>
              <a:ea typeface="IBM Plex Serif"/>
              <a:cs typeface="IBM Plex Serif"/>
              <a:sym typeface="IBM Plex Serif"/>
            </a:endParaRPr>
          </a:p>
          <a:p>
            <a:pPr indent="0" lvl="0" marL="0" rtl="0" algn="just">
              <a:spcBef>
                <a:spcPts val="0"/>
              </a:spcBef>
              <a:spcAft>
                <a:spcPts val="0"/>
              </a:spcAft>
              <a:buNone/>
            </a:pPr>
            <a:r>
              <a:t/>
            </a:r>
            <a:endParaRPr sz="1000">
              <a:solidFill>
                <a:schemeClr val="dk1"/>
              </a:solidFill>
              <a:latin typeface="IBM Plex Serif"/>
              <a:ea typeface="IBM Plex Serif"/>
              <a:cs typeface="IBM Plex Serif"/>
              <a:sym typeface="IBM Plex Serif"/>
            </a:endParaRPr>
          </a:p>
        </p:txBody>
      </p:sp>
      <p:grpSp>
        <p:nvGrpSpPr>
          <p:cNvPr id="220" name="Google Shape;220;p20"/>
          <p:cNvGrpSpPr/>
          <p:nvPr/>
        </p:nvGrpSpPr>
        <p:grpSpPr>
          <a:xfrm>
            <a:off x="4318077" y="4020125"/>
            <a:ext cx="1900648" cy="852600"/>
            <a:chOff x="4754102" y="3820575"/>
            <a:chExt cx="1900648" cy="852600"/>
          </a:xfrm>
        </p:grpSpPr>
        <p:sp>
          <p:nvSpPr>
            <p:cNvPr id="221" name="Google Shape;221;p20"/>
            <p:cNvSpPr/>
            <p:nvPr/>
          </p:nvSpPr>
          <p:spPr>
            <a:xfrm>
              <a:off x="4781550" y="3820575"/>
              <a:ext cx="1873200" cy="8526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 name="Google Shape;222;p20"/>
            <p:cNvSpPr txBox="1"/>
            <p:nvPr/>
          </p:nvSpPr>
          <p:spPr>
            <a:xfrm>
              <a:off x="4841793" y="3896550"/>
              <a:ext cx="14688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en-GB" sz="3000">
                  <a:solidFill>
                    <a:srgbClr val="35043D"/>
                  </a:solidFill>
                  <a:latin typeface="Inter"/>
                  <a:ea typeface="Inter"/>
                  <a:cs typeface="Inter"/>
                  <a:sym typeface="Inter"/>
                </a:rPr>
                <a:t>+100b</a:t>
              </a:r>
              <a:endParaRPr b="1" sz="3000">
                <a:solidFill>
                  <a:srgbClr val="35043D"/>
                </a:solidFill>
                <a:latin typeface="Inter"/>
                <a:ea typeface="Inter"/>
                <a:cs typeface="Inter"/>
                <a:sym typeface="Inter"/>
              </a:endParaRPr>
            </a:p>
          </p:txBody>
        </p:sp>
        <p:sp>
          <p:nvSpPr>
            <p:cNvPr id="223" name="Google Shape;223;p20"/>
            <p:cNvSpPr txBox="1"/>
            <p:nvPr/>
          </p:nvSpPr>
          <p:spPr>
            <a:xfrm>
              <a:off x="4754102" y="4352550"/>
              <a:ext cx="17397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lang="en-GB" sz="800">
                  <a:solidFill>
                    <a:srgbClr val="35043D"/>
                  </a:solidFill>
                  <a:latin typeface="Inter"/>
                  <a:ea typeface="Inter"/>
                  <a:cs typeface="Inter"/>
                  <a:sym typeface="Inter"/>
                </a:rPr>
                <a:t>Total annual exports in 2022</a:t>
              </a:r>
              <a:endParaRPr sz="800">
                <a:solidFill>
                  <a:srgbClr val="35043D"/>
                </a:solidFill>
                <a:latin typeface="Inter"/>
                <a:ea typeface="Inter"/>
                <a:cs typeface="Inter"/>
                <a:sym typeface="Inter"/>
              </a:endParaRPr>
            </a:p>
          </p:txBody>
        </p:sp>
      </p:grpSp>
      <p:sp>
        <p:nvSpPr>
          <p:cNvPr id="224" name="Google Shape;224;p20"/>
          <p:cNvSpPr txBox="1"/>
          <p:nvPr/>
        </p:nvSpPr>
        <p:spPr>
          <a:xfrm>
            <a:off x="4705350" y="2042575"/>
            <a:ext cx="2148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IBM Plex Serif ExtraLight"/>
                <a:ea typeface="IBM Plex Serif ExtraLight"/>
                <a:cs typeface="IBM Plex Serif ExtraLight"/>
                <a:sym typeface="IBM Plex Serif ExtraLight"/>
              </a:rPr>
              <a:t>1 CEIV PHARMA-CERTIFIED SEAPORT</a:t>
            </a:r>
            <a:endParaRPr sz="800">
              <a:latin typeface="IBM Plex Serif ExtraLight"/>
              <a:ea typeface="IBM Plex Serif ExtraLight"/>
              <a:cs typeface="IBM Plex Serif ExtraLight"/>
              <a:sym typeface="IBM Plex Serif ExtraLight"/>
            </a:endParaRPr>
          </a:p>
          <a:p>
            <a:pPr indent="0" lvl="0" marL="0" rtl="0" algn="ctr">
              <a:spcBef>
                <a:spcPts val="0"/>
              </a:spcBef>
              <a:spcAft>
                <a:spcPts val="0"/>
              </a:spcAft>
              <a:buNone/>
            </a:pPr>
            <a:r>
              <a:rPr lang="en-GB" sz="800">
                <a:latin typeface="IBM Plex Serif ExtraLight"/>
                <a:ea typeface="IBM Plex Serif ExtraLight"/>
                <a:cs typeface="IBM Plex Serif ExtraLight"/>
                <a:sym typeface="IBM Plex Serif ExtraLight"/>
              </a:rPr>
              <a:t>Port of Antwerp-Bruges</a:t>
            </a:r>
            <a:endParaRPr sz="800">
              <a:latin typeface="IBM Plex Serif ExtraLight"/>
              <a:ea typeface="IBM Plex Serif ExtraLight"/>
              <a:cs typeface="IBM Plex Serif ExtraLight"/>
              <a:sym typeface="IBM Plex Serif ExtraLight"/>
            </a:endParaRPr>
          </a:p>
        </p:txBody>
      </p:sp>
      <p:sp>
        <p:nvSpPr>
          <p:cNvPr id="225" name="Google Shape;225;p20"/>
          <p:cNvSpPr txBox="1"/>
          <p:nvPr/>
        </p:nvSpPr>
        <p:spPr>
          <a:xfrm>
            <a:off x="6599775" y="2347375"/>
            <a:ext cx="2148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IBM Plex Serif ExtraLight"/>
                <a:ea typeface="IBM Plex Serif ExtraLight"/>
                <a:cs typeface="IBM Plex Serif ExtraLight"/>
                <a:sym typeface="IBM Plex Serif ExtraLight"/>
              </a:rPr>
              <a:t>2 CEIV PHARMA-CERTIFIED AIRPORTS</a:t>
            </a:r>
            <a:endParaRPr sz="800">
              <a:latin typeface="IBM Plex Serif ExtraLight"/>
              <a:ea typeface="IBM Plex Serif ExtraLight"/>
              <a:cs typeface="IBM Plex Serif ExtraLight"/>
              <a:sym typeface="IBM Plex Serif ExtraLight"/>
            </a:endParaRPr>
          </a:p>
          <a:p>
            <a:pPr indent="0" lvl="0" marL="0" rtl="0" algn="ctr">
              <a:spcBef>
                <a:spcPts val="0"/>
              </a:spcBef>
              <a:spcAft>
                <a:spcPts val="0"/>
              </a:spcAft>
              <a:buNone/>
            </a:pPr>
            <a:r>
              <a:rPr lang="en-GB" sz="800">
                <a:latin typeface="IBM Plex Serif ExtraLight"/>
                <a:ea typeface="IBM Plex Serif ExtraLight"/>
                <a:cs typeface="IBM Plex Serif ExtraLight"/>
                <a:sym typeface="IBM Plex Serif ExtraLight"/>
              </a:rPr>
              <a:t>Brussels, Liège</a:t>
            </a:r>
            <a:endParaRPr sz="800">
              <a:latin typeface="IBM Plex Serif ExtraLight"/>
              <a:ea typeface="IBM Plex Serif ExtraLight"/>
              <a:cs typeface="IBM Plex Serif ExtraLight"/>
              <a:sym typeface="IBM Plex Serif ExtraLight"/>
            </a:endParaRPr>
          </a:p>
        </p:txBody>
      </p:sp>
      <p:pic>
        <p:nvPicPr>
          <p:cNvPr id="226" name="Google Shape;226;p20"/>
          <p:cNvPicPr preferRelativeResize="0"/>
          <p:nvPr/>
        </p:nvPicPr>
        <p:blipFill>
          <a:blip r:embed="rId5">
            <a:alphaModFix/>
          </a:blip>
          <a:stretch>
            <a:fillRect/>
          </a:stretch>
        </p:blipFill>
        <p:spPr>
          <a:xfrm>
            <a:off x="776125" y="3174825"/>
            <a:ext cx="2598300" cy="1641900"/>
          </a:xfrm>
          <a:prstGeom prst="roundRect">
            <a:avLst>
              <a:gd fmla="val 12452" name="adj"/>
            </a:avLst>
          </a:prstGeom>
          <a:noFill/>
          <a:ln>
            <a:noFill/>
          </a:ln>
        </p:spPr>
      </p:pic>
      <p:pic>
        <p:nvPicPr>
          <p:cNvPr id="227" name="Google Shape;227;p20"/>
          <p:cNvPicPr preferRelativeResize="0"/>
          <p:nvPr/>
        </p:nvPicPr>
        <p:blipFill rotWithShape="1">
          <a:blip r:embed="rId6">
            <a:alphaModFix/>
          </a:blip>
          <a:srcRect b="0" l="0" r="0" t="0"/>
          <a:stretch/>
        </p:blipFill>
        <p:spPr>
          <a:xfrm>
            <a:off x="954975" y="816998"/>
            <a:ext cx="965700" cy="965700"/>
          </a:xfrm>
          <a:prstGeom prst="rect">
            <a:avLst/>
          </a:prstGeom>
          <a:noFill/>
          <a:ln>
            <a:noFill/>
          </a:ln>
        </p:spPr>
      </p:pic>
      <p:sp>
        <p:nvSpPr>
          <p:cNvPr id="228" name="Google Shape;228;p20"/>
          <p:cNvSpPr/>
          <p:nvPr/>
        </p:nvSpPr>
        <p:spPr>
          <a:xfrm>
            <a:off x="2293225" y="2257750"/>
            <a:ext cx="11232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20"/>
          <p:cNvSpPr txBox="1"/>
          <p:nvPr/>
        </p:nvSpPr>
        <p:spPr>
          <a:xfrm>
            <a:off x="2198725" y="2182900"/>
            <a:ext cx="131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network</a:t>
            </a:r>
            <a:endParaRPr sz="1000">
              <a:latin typeface="Inter Medium"/>
              <a:ea typeface="Inter Medium"/>
              <a:cs typeface="Inter Medium"/>
              <a:sym typeface="Inter Medium"/>
            </a:endParaRPr>
          </a:p>
        </p:txBody>
      </p:sp>
      <p:cxnSp>
        <p:nvCxnSpPr>
          <p:cNvPr id="230" name="Google Shape;230;p20"/>
          <p:cNvCxnSpPr>
            <a:stCxn id="225" idx="2"/>
          </p:cNvCxnSpPr>
          <p:nvPr/>
        </p:nvCxnSpPr>
        <p:spPr>
          <a:xfrm>
            <a:off x="7673925" y="2778475"/>
            <a:ext cx="0" cy="975600"/>
          </a:xfrm>
          <a:prstGeom prst="straightConnector1">
            <a:avLst/>
          </a:prstGeom>
          <a:noFill/>
          <a:ln cap="flat" cmpd="sng" w="9525">
            <a:solidFill>
              <a:schemeClr val="dk1"/>
            </a:solidFill>
            <a:prstDash val="dot"/>
            <a:round/>
            <a:headEnd len="med" w="med" type="none"/>
            <a:tailEnd len="med" w="med" type="none"/>
          </a:ln>
        </p:spPr>
      </p:cxnSp>
      <p:cxnSp>
        <p:nvCxnSpPr>
          <p:cNvPr id="231" name="Google Shape;231;p20"/>
          <p:cNvCxnSpPr/>
          <p:nvPr/>
        </p:nvCxnSpPr>
        <p:spPr>
          <a:xfrm>
            <a:off x="7143750" y="3776325"/>
            <a:ext cx="534600" cy="0"/>
          </a:xfrm>
          <a:prstGeom prst="straightConnector1">
            <a:avLst/>
          </a:prstGeom>
          <a:noFill/>
          <a:ln cap="flat" cmpd="sng" w="9525">
            <a:solidFill>
              <a:schemeClr val="dk1"/>
            </a:solidFill>
            <a:prstDash val="dot"/>
            <a:round/>
            <a:headEnd len="med" w="med" type="oval"/>
            <a:tailEnd len="med" w="med" type="none"/>
          </a:ln>
        </p:spPr>
      </p:cxnSp>
      <p:cxnSp>
        <p:nvCxnSpPr>
          <p:cNvPr id="232" name="Google Shape;232;p20"/>
          <p:cNvCxnSpPr/>
          <p:nvPr/>
        </p:nvCxnSpPr>
        <p:spPr>
          <a:xfrm>
            <a:off x="6357950" y="3452475"/>
            <a:ext cx="1320300" cy="0"/>
          </a:xfrm>
          <a:prstGeom prst="straightConnector1">
            <a:avLst/>
          </a:prstGeom>
          <a:noFill/>
          <a:ln cap="flat" cmpd="sng" w="9525">
            <a:solidFill>
              <a:schemeClr val="dk1"/>
            </a:solidFill>
            <a:prstDash val="dot"/>
            <a:round/>
            <a:headEnd len="med" w="med" type="oval"/>
            <a:tailEnd len="med" w="med" type="none"/>
          </a:ln>
        </p:spPr>
      </p:cxnSp>
      <p:sp>
        <p:nvSpPr>
          <p:cNvPr id="233" name="Google Shape;233;p20"/>
          <p:cNvSpPr txBox="1"/>
          <p:nvPr/>
        </p:nvSpPr>
        <p:spPr>
          <a:xfrm>
            <a:off x="830600" y="1752100"/>
            <a:ext cx="425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Unique and specialised logistics</a:t>
            </a:r>
            <a:endParaRPr b="1" sz="2400">
              <a:solidFill>
                <a:srgbClr val="35073D"/>
              </a:solidFill>
              <a:latin typeface="Inter"/>
              <a:ea typeface="Inter"/>
              <a:cs typeface="Inter"/>
              <a:sym typeface="Inter"/>
            </a:endParaRPr>
          </a:p>
        </p:txBody>
      </p:sp>
      <p:pic>
        <p:nvPicPr>
          <p:cNvPr id="234" name="Google Shape;234;p20"/>
          <p:cNvPicPr preferRelativeResize="0"/>
          <p:nvPr/>
        </p:nvPicPr>
        <p:blipFill rotWithShape="1">
          <a:blip r:embed="rId7">
            <a:alphaModFix/>
          </a:blip>
          <a:srcRect b="2173" l="91527" r="1944" t="88397"/>
          <a:stretch/>
        </p:blipFill>
        <p:spPr>
          <a:xfrm>
            <a:off x="8621700" y="4610100"/>
            <a:ext cx="522301" cy="533400"/>
          </a:xfrm>
          <a:prstGeom prst="rect">
            <a:avLst/>
          </a:prstGeom>
          <a:noFill/>
          <a:ln>
            <a:noFill/>
          </a:ln>
        </p:spPr>
      </p:pic>
      <p:cxnSp>
        <p:nvCxnSpPr>
          <p:cNvPr id="235" name="Google Shape;235;p20"/>
          <p:cNvCxnSpPr/>
          <p:nvPr/>
        </p:nvCxnSpPr>
        <p:spPr>
          <a:xfrm>
            <a:off x="5748150" y="2443925"/>
            <a:ext cx="0" cy="252300"/>
          </a:xfrm>
          <a:prstGeom prst="straightConnector1">
            <a:avLst/>
          </a:prstGeom>
          <a:noFill/>
          <a:ln cap="flat" cmpd="sng" w="9525">
            <a:solidFill>
              <a:schemeClr val="dk1"/>
            </a:solidFill>
            <a:prstDash val="dot"/>
            <a:round/>
            <a:headEnd len="med" w="med" type="none"/>
            <a:tailEnd len="med" w="med" type="none"/>
          </a:ln>
        </p:spPr>
      </p:cxnSp>
      <p:cxnSp>
        <p:nvCxnSpPr>
          <p:cNvPr id="236" name="Google Shape;236;p20"/>
          <p:cNvCxnSpPr/>
          <p:nvPr/>
        </p:nvCxnSpPr>
        <p:spPr>
          <a:xfrm rot="10800000">
            <a:off x="5093250" y="2696225"/>
            <a:ext cx="1196400" cy="0"/>
          </a:xfrm>
          <a:prstGeom prst="straightConnector1">
            <a:avLst/>
          </a:prstGeom>
          <a:noFill/>
          <a:ln cap="flat" cmpd="sng" w="9525">
            <a:solidFill>
              <a:schemeClr val="dk1"/>
            </a:solidFill>
            <a:prstDash val="dot"/>
            <a:round/>
            <a:headEnd len="med" w="med" type="none"/>
            <a:tailEnd len="med" w="med" type="none"/>
          </a:ln>
        </p:spPr>
      </p:cxnSp>
      <p:cxnSp>
        <p:nvCxnSpPr>
          <p:cNvPr id="237" name="Google Shape;237;p20"/>
          <p:cNvCxnSpPr/>
          <p:nvPr/>
        </p:nvCxnSpPr>
        <p:spPr>
          <a:xfrm>
            <a:off x="5093250" y="2735475"/>
            <a:ext cx="0" cy="87000"/>
          </a:xfrm>
          <a:prstGeom prst="straightConnector1">
            <a:avLst/>
          </a:prstGeom>
          <a:noFill/>
          <a:ln cap="flat" cmpd="sng" w="9525">
            <a:solidFill>
              <a:schemeClr val="dk1"/>
            </a:solidFill>
            <a:prstDash val="dot"/>
            <a:round/>
            <a:headEnd len="med" w="med" type="none"/>
            <a:tailEnd len="med" w="med" type="oval"/>
          </a:ln>
        </p:spPr>
      </p:cxnSp>
      <p:cxnSp>
        <p:nvCxnSpPr>
          <p:cNvPr id="238" name="Google Shape;238;p20"/>
          <p:cNvCxnSpPr/>
          <p:nvPr/>
        </p:nvCxnSpPr>
        <p:spPr>
          <a:xfrm>
            <a:off x="6283913" y="2735475"/>
            <a:ext cx="0" cy="87000"/>
          </a:xfrm>
          <a:prstGeom prst="straightConnector1">
            <a:avLst/>
          </a:prstGeom>
          <a:noFill/>
          <a:ln cap="flat" cmpd="sng" w="9525">
            <a:solidFill>
              <a:schemeClr val="dk1"/>
            </a:solidFill>
            <a:prstDash val="dot"/>
            <a:round/>
            <a:headEnd len="med" w="med" type="none"/>
            <a:tailEnd len="med" w="med" type="oval"/>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1"/>
          <p:cNvPicPr preferRelativeResize="0"/>
          <p:nvPr/>
        </p:nvPicPr>
        <p:blipFill rotWithShape="1">
          <a:blip r:embed="rId3">
            <a:alphaModFix amt="69000"/>
          </a:blip>
          <a:srcRect b="11754" l="-10913" r="0" t="0"/>
          <a:stretch/>
        </p:blipFill>
        <p:spPr>
          <a:xfrm>
            <a:off x="0" y="0"/>
            <a:ext cx="9144003" cy="5143499"/>
          </a:xfrm>
          <a:prstGeom prst="rect">
            <a:avLst/>
          </a:prstGeom>
          <a:noFill/>
          <a:ln>
            <a:noFill/>
          </a:ln>
        </p:spPr>
      </p:pic>
      <p:sp>
        <p:nvSpPr>
          <p:cNvPr id="244" name="Google Shape;244;p21"/>
          <p:cNvSpPr/>
          <p:nvPr/>
        </p:nvSpPr>
        <p:spPr>
          <a:xfrm>
            <a:off x="888825" y="2850275"/>
            <a:ext cx="1619400" cy="19446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21"/>
          <p:cNvSpPr/>
          <p:nvPr/>
        </p:nvSpPr>
        <p:spPr>
          <a:xfrm>
            <a:off x="2804466" y="2850275"/>
            <a:ext cx="1619400" cy="19446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21"/>
          <p:cNvSpPr/>
          <p:nvPr/>
        </p:nvSpPr>
        <p:spPr>
          <a:xfrm>
            <a:off x="4720070" y="2850275"/>
            <a:ext cx="1619400" cy="19446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 name="Google Shape;247;p21"/>
          <p:cNvSpPr/>
          <p:nvPr/>
        </p:nvSpPr>
        <p:spPr>
          <a:xfrm>
            <a:off x="6635624" y="2850275"/>
            <a:ext cx="1619400" cy="1944600"/>
          </a:xfrm>
          <a:prstGeom prst="roundRect">
            <a:avLst>
              <a:gd fmla="val 10714" name="adj"/>
            </a:avLst>
          </a:prstGeom>
          <a:solidFill>
            <a:srgbClr val="FFF8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21"/>
          <p:cNvSpPr txBox="1"/>
          <p:nvPr/>
        </p:nvSpPr>
        <p:spPr>
          <a:xfrm>
            <a:off x="4379300" y="369100"/>
            <a:ext cx="4256700" cy="218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000">
                <a:latin typeface="IBM Plex Serif"/>
                <a:ea typeface="IBM Plex Serif"/>
                <a:cs typeface="IBM Plex Serif"/>
                <a:sym typeface="IBM Plex Serif"/>
              </a:rPr>
              <a:t>The Belgian government is committed to securing the country’s position as the health and biotech valley of the future.</a:t>
            </a:r>
            <a:endParaRPr sz="1000">
              <a:latin typeface="IBM Plex Serif"/>
              <a:ea typeface="IBM Plex Serif"/>
              <a:cs typeface="IBM Plex Serif"/>
              <a:sym typeface="IBM Plex Serif"/>
            </a:endParaRPr>
          </a:p>
          <a:p>
            <a:pPr indent="0" lvl="0" marL="0" rtl="0" algn="just">
              <a:spcBef>
                <a:spcPts val="0"/>
              </a:spcBef>
              <a:spcAft>
                <a:spcPts val="0"/>
              </a:spcAft>
              <a:buNone/>
            </a:pPr>
            <a:r>
              <a:rPr lang="en-GB" sz="1000">
                <a:latin typeface="IBM Plex Serif"/>
                <a:ea typeface="IBM Plex Serif"/>
                <a:cs typeface="IBM Plex Serif"/>
                <a:sym typeface="IBM Plex Serif"/>
              </a:rPr>
              <a:t>In October 2021, the Belgian government, under the leadership of Prime Minister De Croo, in close partnership with academia and the health and biotech industry, signed a joint charter pledging to further strengthen Belgium’s leading position in biopharma R&amp;D and production.</a:t>
            </a:r>
            <a:endParaRPr sz="1000">
              <a:latin typeface="IBM Plex Serif"/>
              <a:ea typeface="IBM Plex Serif"/>
              <a:cs typeface="IBM Plex Serif"/>
              <a:sym typeface="IBM Plex Serif"/>
            </a:endParaRPr>
          </a:p>
          <a:p>
            <a:pPr indent="0" lvl="0" marL="0" rtl="0" algn="just">
              <a:spcBef>
                <a:spcPts val="0"/>
              </a:spcBef>
              <a:spcAft>
                <a:spcPts val="0"/>
              </a:spcAft>
              <a:buNone/>
            </a:pPr>
            <a:r>
              <a:t/>
            </a:r>
            <a:endParaRPr sz="1000">
              <a:latin typeface="IBM Plex Serif"/>
              <a:ea typeface="IBM Plex Serif"/>
              <a:cs typeface="IBM Plex Serif"/>
              <a:sym typeface="IBM Plex Serif"/>
            </a:endParaRPr>
          </a:p>
          <a:p>
            <a:pPr indent="0" lvl="0" marL="0" rtl="0" algn="just">
              <a:spcBef>
                <a:spcPts val="0"/>
              </a:spcBef>
              <a:spcAft>
                <a:spcPts val="0"/>
              </a:spcAft>
              <a:buNone/>
            </a:pPr>
            <a:r>
              <a:rPr lang="en-GB" sz="1000">
                <a:latin typeface="IBM Plex Serif"/>
                <a:ea typeface="IBM Plex Serif"/>
                <a:cs typeface="IBM Plex Serif"/>
                <a:sym typeface="IBM Plex Serif"/>
              </a:rPr>
              <a:t>The three regional governments of Flanders, Wallonia, and Brussels also actively support innovation in myriad ways. Each works closely with its own public service organisation to promote foreign trade and attract foreign investment.</a:t>
            </a:r>
            <a:endParaRPr sz="1000">
              <a:latin typeface="IBM Plex Serif"/>
              <a:ea typeface="IBM Plex Serif"/>
              <a:cs typeface="IBM Plex Serif"/>
              <a:sym typeface="IBM Plex Serif"/>
            </a:endParaRPr>
          </a:p>
          <a:p>
            <a:pPr indent="0" lvl="0" marL="0" rtl="0" algn="just">
              <a:spcBef>
                <a:spcPts val="0"/>
              </a:spcBef>
              <a:spcAft>
                <a:spcPts val="0"/>
              </a:spcAft>
              <a:buNone/>
            </a:pPr>
            <a:r>
              <a:t/>
            </a:r>
            <a:endParaRPr sz="1000">
              <a:latin typeface="IBM Plex Serif"/>
              <a:ea typeface="IBM Plex Serif"/>
              <a:cs typeface="IBM Plex Serif"/>
              <a:sym typeface="IBM Plex Serif"/>
            </a:endParaRPr>
          </a:p>
        </p:txBody>
      </p:sp>
      <p:grpSp>
        <p:nvGrpSpPr>
          <p:cNvPr id="249" name="Google Shape;249;p21"/>
          <p:cNvGrpSpPr/>
          <p:nvPr/>
        </p:nvGrpSpPr>
        <p:grpSpPr>
          <a:xfrm>
            <a:off x="888938" y="3564475"/>
            <a:ext cx="1619400" cy="1361025"/>
            <a:chOff x="973650" y="3450175"/>
            <a:chExt cx="1619400" cy="1361025"/>
          </a:xfrm>
        </p:grpSpPr>
        <p:sp>
          <p:nvSpPr>
            <p:cNvPr id="250" name="Google Shape;250;p21"/>
            <p:cNvSpPr txBox="1"/>
            <p:nvPr/>
          </p:nvSpPr>
          <p:spPr>
            <a:xfrm>
              <a:off x="973650" y="3450175"/>
              <a:ext cx="16194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35043D"/>
                  </a:solidFill>
                </a:rPr>
                <a:t>The Belgian Foreign </a:t>
              </a:r>
              <a:endParaRPr b="1" sz="1000">
                <a:solidFill>
                  <a:srgbClr val="35043D"/>
                </a:solidFill>
              </a:endParaRPr>
            </a:p>
            <a:p>
              <a:pPr indent="0" lvl="0" marL="0" rtl="0" algn="l">
                <a:lnSpc>
                  <a:spcPct val="115000"/>
                </a:lnSpc>
                <a:spcBef>
                  <a:spcPts val="0"/>
                </a:spcBef>
                <a:spcAft>
                  <a:spcPts val="0"/>
                </a:spcAft>
                <a:buNone/>
              </a:pPr>
              <a:r>
                <a:rPr b="1" lang="en-GB" sz="1000">
                  <a:solidFill>
                    <a:srgbClr val="35043D"/>
                  </a:solidFill>
                </a:rPr>
                <a:t>Trade Agency (BFTA)</a:t>
              </a:r>
              <a:endParaRPr b="1" sz="1000">
                <a:solidFill>
                  <a:srgbClr val="35043D"/>
                </a:solidFill>
              </a:endParaRPr>
            </a:p>
          </p:txBody>
        </p:sp>
        <p:sp>
          <p:nvSpPr>
            <p:cNvPr id="251" name="Google Shape;251;p21"/>
            <p:cNvSpPr txBox="1"/>
            <p:nvPr/>
          </p:nvSpPr>
          <p:spPr>
            <a:xfrm>
              <a:off x="973650" y="3937000"/>
              <a:ext cx="1619400" cy="87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800">
                  <a:solidFill>
                    <a:srgbClr val="414142"/>
                  </a:solidFill>
                  <a:latin typeface="IBM Plex Serif"/>
                  <a:ea typeface="IBM Plex Serif"/>
                  <a:cs typeface="IBM Plex Serif"/>
                  <a:sym typeface="IBM Plex Serif"/>
                </a:rPr>
                <a:t>works to support the federal government in the promotion of foreign trade. Visit the BFTA at </a:t>
              </a:r>
              <a:r>
                <a:rPr lang="en-GB" sz="800" u="sng">
                  <a:solidFill>
                    <a:schemeClr val="hlink"/>
                  </a:solidFill>
                  <a:latin typeface="IBM Plex Serif"/>
                  <a:ea typeface="IBM Plex Serif"/>
                  <a:cs typeface="IBM Plex Serif"/>
                  <a:sym typeface="IBM Plex Serif"/>
                  <a:hlinkClick r:id="rId4"/>
                </a:rPr>
                <a:t>www.abh-ace.be/en </a:t>
              </a:r>
              <a:endParaRPr sz="800">
                <a:solidFill>
                  <a:srgbClr val="414142"/>
                </a:solidFill>
                <a:latin typeface="IBM Plex Serif"/>
                <a:ea typeface="IBM Plex Serif"/>
                <a:cs typeface="IBM Plex Serif"/>
                <a:sym typeface="IBM Plex Serif"/>
              </a:endParaRPr>
            </a:p>
            <a:p>
              <a:pPr indent="0" lvl="0" marL="0" rtl="0" algn="l">
                <a:lnSpc>
                  <a:spcPct val="115000"/>
                </a:lnSpc>
                <a:spcBef>
                  <a:spcPts val="0"/>
                </a:spcBef>
                <a:spcAft>
                  <a:spcPts val="0"/>
                </a:spcAft>
                <a:buNone/>
              </a:pPr>
              <a:r>
                <a:t/>
              </a:r>
              <a:endParaRPr sz="800">
                <a:solidFill>
                  <a:srgbClr val="414142"/>
                </a:solidFill>
                <a:latin typeface="IBM Plex Serif"/>
                <a:ea typeface="IBM Plex Serif"/>
                <a:cs typeface="IBM Plex Serif"/>
                <a:sym typeface="IBM Plex Serif"/>
              </a:endParaRPr>
            </a:p>
          </p:txBody>
        </p:sp>
      </p:grpSp>
      <p:grpSp>
        <p:nvGrpSpPr>
          <p:cNvPr id="252" name="Google Shape;252;p21"/>
          <p:cNvGrpSpPr/>
          <p:nvPr/>
        </p:nvGrpSpPr>
        <p:grpSpPr>
          <a:xfrm>
            <a:off x="2804513" y="3564475"/>
            <a:ext cx="1619400" cy="1077825"/>
            <a:chOff x="973650" y="3450175"/>
            <a:chExt cx="1619400" cy="1077825"/>
          </a:xfrm>
        </p:grpSpPr>
        <p:sp>
          <p:nvSpPr>
            <p:cNvPr id="253" name="Google Shape;253;p21"/>
            <p:cNvSpPr txBox="1"/>
            <p:nvPr/>
          </p:nvSpPr>
          <p:spPr>
            <a:xfrm>
              <a:off x="973650" y="3450175"/>
              <a:ext cx="16194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00">
                  <a:solidFill>
                    <a:srgbClr val="35043D"/>
                  </a:solidFill>
                </a:rPr>
                <a:t>Flanders Investment</a:t>
              </a:r>
              <a:endParaRPr b="1" sz="1000">
                <a:solidFill>
                  <a:srgbClr val="35043D"/>
                </a:solidFill>
              </a:endParaRPr>
            </a:p>
            <a:p>
              <a:pPr indent="0" lvl="0" marL="0" rtl="0" algn="l">
                <a:lnSpc>
                  <a:spcPct val="115000"/>
                </a:lnSpc>
                <a:spcBef>
                  <a:spcPts val="0"/>
                </a:spcBef>
                <a:spcAft>
                  <a:spcPts val="0"/>
                </a:spcAft>
                <a:buNone/>
              </a:pPr>
              <a:r>
                <a:rPr b="1" lang="en-GB" sz="1000">
                  <a:solidFill>
                    <a:srgbClr val="35043D"/>
                  </a:solidFill>
                </a:rPr>
                <a:t>&amp; Trade (FIT)</a:t>
              </a:r>
              <a:endParaRPr b="1" sz="1000">
                <a:solidFill>
                  <a:srgbClr val="35043D"/>
                </a:solidFill>
              </a:endParaRPr>
            </a:p>
          </p:txBody>
        </p:sp>
        <p:sp>
          <p:nvSpPr>
            <p:cNvPr id="254" name="Google Shape;254;p21"/>
            <p:cNvSpPr txBox="1"/>
            <p:nvPr/>
          </p:nvSpPr>
          <p:spPr>
            <a:xfrm>
              <a:off x="973650" y="3937000"/>
              <a:ext cx="1619400" cy="59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800">
                  <a:solidFill>
                    <a:srgbClr val="414142"/>
                  </a:solidFill>
                  <a:latin typeface="IBM Plex Serif"/>
                  <a:ea typeface="IBM Plex Serif"/>
                  <a:cs typeface="IBM Plex Serif"/>
                  <a:sym typeface="IBM Plex Serif"/>
                </a:rPr>
                <a:t>Visit FIT at</a:t>
              </a:r>
              <a:endParaRPr sz="800">
                <a:solidFill>
                  <a:srgbClr val="414142"/>
                </a:solidFill>
                <a:latin typeface="IBM Plex Serif"/>
                <a:ea typeface="IBM Plex Serif"/>
                <a:cs typeface="IBM Plex Serif"/>
                <a:sym typeface="IBM Plex Serif"/>
              </a:endParaRPr>
            </a:p>
            <a:p>
              <a:pPr indent="0" lvl="0" marL="0" rtl="0" algn="l">
                <a:lnSpc>
                  <a:spcPct val="115000"/>
                </a:lnSpc>
                <a:spcBef>
                  <a:spcPts val="0"/>
                </a:spcBef>
                <a:spcAft>
                  <a:spcPts val="0"/>
                </a:spcAft>
                <a:buNone/>
              </a:pPr>
              <a:r>
                <a:rPr lang="en-GB" sz="800">
                  <a:solidFill>
                    <a:srgbClr val="3A68A6"/>
                  </a:solidFill>
                  <a:latin typeface="IBM Plex Serif"/>
                  <a:ea typeface="IBM Plex Serif"/>
                  <a:cs typeface="IBM Plex Serif"/>
                  <a:sym typeface="IBM Plex Serif"/>
                </a:rPr>
                <a:t>welcome.flandersinvestment</a:t>
              </a:r>
              <a:endParaRPr sz="800">
                <a:solidFill>
                  <a:srgbClr val="3A68A6"/>
                </a:solidFill>
                <a:latin typeface="IBM Plex Serif"/>
                <a:ea typeface="IBM Plex Serif"/>
                <a:cs typeface="IBM Plex Serif"/>
                <a:sym typeface="IBM Plex Serif"/>
              </a:endParaRPr>
            </a:p>
            <a:p>
              <a:pPr indent="0" lvl="0" marL="0" rtl="0" algn="l">
                <a:lnSpc>
                  <a:spcPct val="115000"/>
                </a:lnSpc>
                <a:spcBef>
                  <a:spcPts val="0"/>
                </a:spcBef>
                <a:spcAft>
                  <a:spcPts val="0"/>
                </a:spcAft>
                <a:buNone/>
              </a:pPr>
              <a:r>
                <a:rPr lang="en-GB" sz="800">
                  <a:solidFill>
                    <a:srgbClr val="3A68A6"/>
                  </a:solidFill>
                  <a:latin typeface="IBM Plex Serif"/>
                  <a:ea typeface="IBM Plex Serif"/>
                  <a:cs typeface="IBM Plex Serif"/>
                  <a:sym typeface="IBM Plex Serif"/>
                </a:rPr>
                <a:t>andtrade.com</a:t>
              </a:r>
              <a:endParaRPr sz="800">
                <a:solidFill>
                  <a:srgbClr val="3A68A6"/>
                </a:solidFill>
                <a:latin typeface="IBM Plex Serif"/>
                <a:ea typeface="IBM Plex Serif"/>
                <a:cs typeface="IBM Plex Serif"/>
                <a:sym typeface="IBM Plex Serif"/>
              </a:endParaRPr>
            </a:p>
          </p:txBody>
        </p:sp>
      </p:grpSp>
      <p:grpSp>
        <p:nvGrpSpPr>
          <p:cNvPr id="255" name="Google Shape;255;p21"/>
          <p:cNvGrpSpPr/>
          <p:nvPr/>
        </p:nvGrpSpPr>
        <p:grpSpPr>
          <a:xfrm>
            <a:off x="4720088" y="3564475"/>
            <a:ext cx="1845914" cy="1230225"/>
            <a:chOff x="973650" y="3450175"/>
            <a:chExt cx="1845914" cy="1230225"/>
          </a:xfrm>
        </p:grpSpPr>
        <p:sp>
          <p:nvSpPr>
            <p:cNvPr id="256" name="Google Shape;256;p21"/>
            <p:cNvSpPr txBox="1"/>
            <p:nvPr/>
          </p:nvSpPr>
          <p:spPr>
            <a:xfrm>
              <a:off x="973664" y="3450175"/>
              <a:ext cx="18459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00">
                  <a:solidFill>
                    <a:srgbClr val="35043D"/>
                  </a:solidFill>
                </a:rPr>
                <a:t>Wallonia Export-Investment</a:t>
              </a:r>
              <a:endParaRPr b="1" sz="1000">
                <a:solidFill>
                  <a:srgbClr val="35043D"/>
                </a:solidFill>
              </a:endParaRPr>
            </a:p>
            <a:p>
              <a:pPr indent="0" lvl="0" marL="0" rtl="0" algn="l">
                <a:lnSpc>
                  <a:spcPct val="115000"/>
                </a:lnSpc>
                <a:spcBef>
                  <a:spcPts val="0"/>
                </a:spcBef>
                <a:spcAft>
                  <a:spcPts val="0"/>
                </a:spcAft>
                <a:buClr>
                  <a:schemeClr val="dk1"/>
                </a:buClr>
                <a:buSzPts val="1100"/>
                <a:buFont typeface="Arial"/>
                <a:buNone/>
              </a:pPr>
              <a:r>
                <a:rPr b="1" lang="en-GB" sz="1000">
                  <a:solidFill>
                    <a:srgbClr val="35043D"/>
                  </a:solidFill>
                </a:rPr>
                <a:t> Agency (AWEX)</a:t>
              </a:r>
              <a:endParaRPr b="1" sz="1000">
                <a:solidFill>
                  <a:srgbClr val="35043D"/>
                </a:solidFill>
              </a:endParaRPr>
            </a:p>
            <a:p>
              <a:pPr indent="0" lvl="0" marL="0" rtl="0" algn="l">
                <a:lnSpc>
                  <a:spcPct val="115000"/>
                </a:lnSpc>
                <a:spcBef>
                  <a:spcPts val="0"/>
                </a:spcBef>
                <a:spcAft>
                  <a:spcPts val="0"/>
                </a:spcAft>
                <a:buNone/>
              </a:pPr>
              <a:r>
                <a:t/>
              </a:r>
              <a:endParaRPr b="1" sz="1000">
                <a:solidFill>
                  <a:srgbClr val="35043D"/>
                </a:solidFill>
              </a:endParaRPr>
            </a:p>
          </p:txBody>
        </p:sp>
        <p:sp>
          <p:nvSpPr>
            <p:cNvPr id="257" name="Google Shape;257;p21"/>
            <p:cNvSpPr txBox="1"/>
            <p:nvPr/>
          </p:nvSpPr>
          <p:spPr>
            <a:xfrm>
              <a:off x="973650" y="4089400"/>
              <a:ext cx="1619400" cy="59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800">
                  <a:solidFill>
                    <a:srgbClr val="414142"/>
                  </a:solidFill>
                  <a:latin typeface="IBM Plex Serif"/>
                  <a:ea typeface="IBM Plex Serif"/>
                  <a:cs typeface="IBM Plex Serif"/>
                  <a:sym typeface="IBM Plex Serif"/>
                </a:rPr>
                <a:t>Visit AWEX at </a:t>
              </a:r>
              <a:endParaRPr sz="800">
                <a:solidFill>
                  <a:srgbClr val="414142"/>
                </a:solidFill>
                <a:latin typeface="IBM Plex Serif"/>
                <a:ea typeface="IBM Plex Serif"/>
                <a:cs typeface="IBM Plex Serif"/>
                <a:sym typeface="IBM Plex Serif"/>
              </a:endParaRPr>
            </a:p>
            <a:p>
              <a:pPr indent="0" lvl="0" marL="0" rtl="0" algn="l">
                <a:lnSpc>
                  <a:spcPct val="115000"/>
                </a:lnSpc>
                <a:spcBef>
                  <a:spcPts val="0"/>
                </a:spcBef>
                <a:spcAft>
                  <a:spcPts val="0"/>
                </a:spcAft>
                <a:buClr>
                  <a:schemeClr val="dk1"/>
                </a:buClr>
                <a:buSzPts val="1100"/>
                <a:buFont typeface="Arial"/>
                <a:buNone/>
              </a:pPr>
              <a:r>
                <a:rPr lang="en-GB" sz="800" u="sng">
                  <a:solidFill>
                    <a:schemeClr val="hlink"/>
                  </a:solidFill>
                  <a:latin typeface="IBM Plex Serif"/>
                  <a:ea typeface="IBM Plex Serif"/>
                  <a:cs typeface="IBM Plex Serif"/>
                  <a:sym typeface="IBM Plex Serif"/>
                  <a:hlinkClick r:id="rId5"/>
                </a:rPr>
                <a:t>www.investinwallonia.be</a:t>
              </a:r>
              <a:endParaRPr sz="800">
                <a:solidFill>
                  <a:srgbClr val="414142"/>
                </a:solidFill>
                <a:latin typeface="IBM Plex Serif"/>
                <a:ea typeface="IBM Plex Serif"/>
                <a:cs typeface="IBM Plex Serif"/>
                <a:sym typeface="IBM Plex Serif"/>
              </a:endParaRPr>
            </a:p>
            <a:p>
              <a:pPr indent="0" lvl="0" marL="0" rtl="0" algn="l">
                <a:lnSpc>
                  <a:spcPct val="115000"/>
                </a:lnSpc>
                <a:spcBef>
                  <a:spcPts val="0"/>
                </a:spcBef>
                <a:spcAft>
                  <a:spcPts val="0"/>
                </a:spcAft>
                <a:buNone/>
              </a:pPr>
              <a:r>
                <a:t/>
              </a:r>
              <a:endParaRPr sz="800">
                <a:solidFill>
                  <a:srgbClr val="414142"/>
                </a:solidFill>
                <a:latin typeface="IBM Plex Serif"/>
                <a:ea typeface="IBM Plex Serif"/>
                <a:cs typeface="IBM Plex Serif"/>
                <a:sym typeface="IBM Plex Serif"/>
              </a:endParaRPr>
            </a:p>
          </p:txBody>
        </p:sp>
      </p:grpSp>
      <p:grpSp>
        <p:nvGrpSpPr>
          <p:cNvPr id="258" name="Google Shape;258;p21"/>
          <p:cNvGrpSpPr/>
          <p:nvPr/>
        </p:nvGrpSpPr>
        <p:grpSpPr>
          <a:xfrm>
            <a:off x="6635663" y="3564475"/>
            <a:ext cx="1619400" cy="1088625"/>
            <a:chOff x="973650" y="3450175"/>
            <a:chExt cx="1619400" cy="1088625"/>
          </a:xfrm>
        </p:grpSpPr>
        <p:sp>
          <p:nvSpPr>
            <p:cNvPr id="259" name="Google Shape;259;p21"/>
            <p:cNvSpPr txBox="1"/>
            <p:nvPr/>
          </p:nvSpPr>
          <p:spPr>
            <a:xfrm>
              <a:off x="973650" y="3450175"/>
              <a:ext cx="16194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35043D"/>
                  </a:solidFill>
                </a:rPr>
                <a:t>hub.brussels - </a:t>
              </a:r>
              <a:endParaRPr b="1" sz="1000">
                <a:solidFill>
                  <a:srgbClr val="35043D"/>
                </a:solidFill>
              </a:endParaRPr>
            </a:p>
            <a:p>
              <a:pPr indent="0" lvl="0" marL="0" rtl="0" algn="l">
                <a:lnSpc>
                  <a:spcPct val="115000"/>
                </a:lnSpc>
                <a:spcBef>
                  <a:spcPts val="0"/>
                </a:spcBef>
                <a:spcAft>
                  <a:spcPts val="0"/>
                </a:spcAft>
                <a:buClr>
                  <a:schemeClr val="dk1"/>
                </a:buClr>
                <a:buSzPts val="1100"/>
                <a:buFont typeface="Arial"/>
                <a:buNone/>
              </a:pPr>
              <a:r>
                <a:rPr b="1" lang="en-GB" sz="1000">
                  <a:solidFill>
                    <a:srgbClr val="35043D"/>
                  </a:solidFill>
                </a:rPr>
                <a:t>The Brussels Agency </a:t>
              </a:r>
              <a:endParaRPr b="1" sz="1000">
                <a:solidFill>
                  <a:srgbClr val="35043D"/>
                </a:solidFill>
              </a:endParaRPr>
            </a:p>
            <a:p>
              <a:pPr indent="0" lvl="0" marL="0" rtl="0" algn="l">
                <a:lnSpc>
                  <a:spcPct val="115000"/>
                </a:lnSpc>
                <a:spcBef>
                  <a:spcPts val="0"/>
                </a:spcBef>
                <a:spcAft>
                  <a:spcPts val="0"/>
                </a:spcAft>
                <a:buClr>
                  <a:schemeClr val="dk1"/>
                </a:buClr>
                <a:buSzPts val="1100"/>
                <a:buFont typeface="Arial"/>
                <a:buNone/>
              </a:pPr>
              <a:r>
                <a:rPr b="1" lang="en-GB" sz="1000">
                  <a:solidFill>
                    <a:srgbClr val="35043D"/>
                  </a:solidFill>
                </a:rPr>
                <a:t>for Business Support </a:t>
              </a:r>
              <a:endParaRPr b="1" sz="1000">
                <a:solidFill>
                  <a:srgbClr val="35043D"/>
                </a:solidFill>
              </a:endParaRPr>
            </a:p>
            <a:p>
              <a:pPr indent="0" lvl="0" marL="0" rtl="0" algn="l">
                <a:lnSpc>
                  <a:spcPct val="115000"/>
                </a:lnSpc>
                <a:spcBef>
                  <a:spcPts val="0"/>
                </a:spcBef>
                <a:spcAft>
                  <a:spcPts val="0"/>
                </a:spcAft>
                <a:buNone/>
              </a:pPr>
              <a:r>
                <a:t/>
              </a:r>
              <a:endParaRPr b="1" sz="1000">
                <a:solidFill>
                  <a:srgbClr val="35043D"/>
                </a:solidFill>
              </a:endParaRPr>
            </a:p>
          </p:txBody>
        </p:sp>
        <p:sp>
          <p:nvSpPr>
            <p:cNvPr id="260" name="Google Shape;260;p21"/>
            <p:cNvSpPr txBox="1"/>
            <p:nvPr/>
          </p:nvSpPr>
          <p:spPr>
            <a:xfrm>
              <a:off x="973650" y="4089400"/>
              <a:ext cx="16194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800">
                  <a:solidFill>
                    <a:srgbClr val="414142"/>
                  </a:solidFill>
                  <a:latin typeface="IBM Plex Serif"/>
                  <a:ea typeface="IBM Plex Serif"/>
                  <a:cs typeface="IBM Plex Serif"/>
                  <a:sym typeface="IBM Plex Serif"/>
                </a:rPr>
                <a:t>Visit hub.brussels at </a:t>
              </a:r>
              <a:endParaRPr sz="800">
                <a:solidFill>
                  <a:srgbClr val="414142"/>
                </a:solidFill>
                <a:latin typeface="IBM Plex Serif"/>
                <a:ea typeface="IBM Plex Serif"/>
                <a:cs typeface="IBM Plex Serif"/>
                <a:sym typeface="IBM Plex Serif"/>
              </a:endParaRPr>
            </a:p>
            <a:p>
              <a:pPr indent="0" lvl="0" marL="0" rtl="0" algn="l">
                <a:lnSpc>
                  <a:spcPct val="115000"/>
                </a:lnSpc>
                <a:spcBef>
                  <a:spcPts val="0"/>
                </a:spcBef>
                <a:spcAft>
                  <a:spcPts val="0"/>
                </a:spcAft>
                <a:buNone/>
              </a:pPr>
              <a:r>
                <a:rPr lang="en-GB" sz="800" u="sng">
                  <a:solidFill>
                    <a:schemeClr val="hlink"/>
                  </a:solidFill>
                  <a:latin typeface="IBM Plex Serif"/>
                  <a:ea typeface="IBM Plex Serif"/>
                  <a:cs typeface="IBM Plex Serif"/>
                  <a:sym typeface="IBM Plex Serif"/>
                  <a:hlinkClick r:id="rId6"/>
                </a:rPr>
                <a:t>why.brussels/life-science/</a:t>
              </a:r>
              <a:endParaRPr sz="800">
                <a:solidFill>
                  <a:srgbClr val="414142"/>
                </a:solidFill>
                <a:latin typeface="IBM Plex Serif"/>
                <a:ea typeface="IBM Plex Serif"/>
                <a:cs typeface="IBM Plex Serif"/>
                <a:sym typeface="IBM Plex Serif"/>
              </a:endParaRPr>
            </a:p>
          </p:txBody>
        </p:sp>
      </p:grpSp>
      <p:pic>
        <p:nvPicPr>
          <p:cNvPr id="261" name="Google Shape;261;p21"/>
          <p:cNvPicPr preferRelativeResize="0"/>
          <p:nvPr/>
        </p:nvPicPr>
        <p:blipFill>
          <a:blip r:embed="rId7">
            <a:alphaModFix/>
          </a:blip>
          <a:stretch>
            <a:fillRect/>
          </a:stretch>
        </p:blipFill>
        <p:spPr>
          <a:xfrm>
            <a:off x="868662" y="654475"/>
            <a:ext cx="1138324" cy="1138349"/>
          </a:xfrm>
          <a:prstGeom prst="rect">
            <a:avLst/>
          </a:prstGeom>
          <a:noFill/>
          <a:ln>
            <a:noFill/>
          </a:ln>
        </p:spPr>
      </p:pic>
      <p:sp>
        <p:nvSpPr>
          <p:cNvPr id="262" name="Google Shape;262;p21"/>
          <p:cNvSpPr txBox="1"/>
          <p:nvPr/>
        </p:nvSpPr>
        <p:spPr>
          <a:xfrm>
            <a:off x="830600" y="1706500"/>
            <a:ext cx="425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35073D"/>
                </a:solidFill>
                <a:latin typeface="Inter"/>
                <a:ea typeface="Inter"/>
                <a:cs typeface="Inter"/>
                <a:sym typeface="Inter"/>
              </a:rPr>
              <a:t>Proactive</a:t>
            </a:r>
            <a:r>
              <a:rPr b="1" lang="en-GB" sz="2400">
                <a:solidFill>
                  <a:srgbClr val="35073D"/>
                </a:solidFill>
                <a:latin typeface="Inter"/>
                <a:ea typeface="Inter"/>
                <a:cs typeface="Inter"/>
                <a:sym typeface="Inter"/>
              </a:rPr>
              <a:t> government</a:t>
            </a:r>
            <a:endParaRPr b="1" sz="2400">
              <a:solidFill>
                <a:srgbClr val="35073D"/>
              </a:solidFill>
              <a:latin typeface="Inter"/>
              <a:ea typeface="Inter"/>
              <a:cs typeface="Inter"/>
              <a:sym typeface="Inter"/>
            </a:endParaRPr>
          </a:p>
        </p:txBody>
      </p:sp>
      <p:sp>
        <p:nvSpPr>
          <p:cNvPr id="263" name="Google Shape;263;p21"/>
          <p:cNvSpPr/>
          <p:nvPr/>
        </p:nvSpPr>
        <p:spPr>
          <a:xfrm>
            <a:off x="925100" y="2181550"/>
            <a:ext cx="1123200" cy="342900"/>
          </a:xfrm>
          <a:prstGeom prst="roundRect">
            <a:avLst>
              <a:gd fmla="val 23526" name="adj"/>
            </a:avLst>
          </a:prstGeom>
          <a:gradFill>
            <a:gsLst>
              <a:gs pos="0">
                <a:srgbClr val="FBD9DE"/>
              </a:gs>
              <a:gs pos="100000">
                <a:srgbClr val="FACDF4"/>
              </a:gs>
            </a:gsLst>
            <a:lin ang="18900044"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 name="Google Shape;264;p21"/>
          <p:cNvSpPr txBox="1"/>
          <p:nvPr/>
        </p:nvSpPr>
        <p:spPr>
          <a:xfrm>
            <a:off x="830600" y="2106700"/>
            <a:ext cx="131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rgbClr val="35073D"/>
                </a:solidFill>
                <a:latin typeface="Inter Medium"/>
                <a:ea typeface="Inter Medium"/>
                <a:cs typeface="Inter Medium"/>
                <a:sym typeface="Inter Medium"/>
              </a:rPr>
              <a:t>support</a:t>
            </a:r>
            <a:endParaRPr sz="1000">
              <a:latin typeface="Inter Medium"/>
              <a:ea typeface="Inter Medium"/>
              <a:cs typeface="Inter Medium"/>
              <a:sym typeface="Inter Medium"/>
            </a:endParaRPr>
          </a:p>
        </p:txBody>
      </p:sp>
      <p:pic>
        <p:nvPicPr>
          <p:cNvPr id="265" name="Google Shape;265;p21"/>
          <p:cNvPicPr preferRelativeResize="0"/>
          <p:nvPr/>
        </p:nvPicPr>
        <p:blipFill>
          <a:blip r:embed="rId8">
            <a:alphaModFix/>
          </a:blip>
          <a:stretch>
            <a:fillRect/>
          </a:stretch>
        </p:blipFill>
        <p:spPr>
          <a:xfrm>
            <a:off x="5209012" y="2990750"/>
            <a:ext cx="641465" cy="492600"/>
          </a:xfrm>
          <a:prstGeom prst="rect">
            <a:avLst/>
          </a:prstGeom>
          <a:noFill/>
          <a:ln>
            <a:noFill/>
          </a:ln>
        </p:spPr>
      </p:pic>
      <p:pic>
        <p:nvPicPr>
          <p:cNvPr id="266" name="Google Shape;266;p21"/>
          <p:cNvPicPr preferRelativeResize="0"/>
          <p:nvPr/>
        </p:nvPicPr>
        <p:blipFill>
          <a:blip r:embed="rId9">
            <a:alphaModFix/>
          </a:blip>
          <a:stretch>
            <a:fillRect/>
          </a:stretch>
        </p:blipFill>
        <p:spPr>
          <a:xfrm>
            <a:off x="6953050" y="3059779"/>
            <a:ext cx="1046550" cy="354534"/>
          </a:xfrm>
          <a:prstGeom prst="rect">
            <a:avLst/>
          </a:prstGeom>
          <a:noFill/>
          <a:ln>
            <a:noFill/>
          </a:ln>
        </p:spPr>
      </p:pic>
      <p:pic>
        <p:nvPicPr>
          <p:cNvPr id="267" name="Google Shape;267;p21"/>
          <p:cNvPicPr preferRelativeResize="0"/>
          <p:nvPr/>
        </p:nvPicPr>
        <p:blipFill rotWithShape="1">
          <a:blip r:embed="rId10">
            <a:alphaModFix/>
          </a:blip>
          <a:srcRect b="0" l="0" r="42932" t="0"/>
          <a:stretch/>
        </p:blipFill>
        <p:spPr>
          <a:xfrm>
            <a:off x="3128325" y="3008363"/>
            <a:ext cx="971649" cy="457350"/>
          </a:xfrm>
          <a:prstGeom prst="rect">
            <a:avLst/>
          </a:prstGeom>
          <a:noFill/>
          <a:ln>
            <a:noFill/>
          </a:ln>
        </p:spPr>
      </p:pic>
      <p:pic>
        <p:nvPicPr>
          <p:cNvPr id="268" name="Google Shape;268;p21"/>
          <p:cNvPicPr preferRelativeResize="0"/>
          <p:nvPr/>
        </p:nvPicPr>
        <p:blipFill>
          <a:blip r:embed="rId11">
            <a:alphaModFix/>
          </a:blip>
          <a:stretch>
            <a:fillRect/>
          </a:stretch>
        </p:blipFill>
        <p:spPr>
          <a:xfrm>
            <a:off x="1262038" y="3037199"/>
            <a:ext cx="872978" cy="399675"/>
          </a:xfrm>
          <a:prstGeom prst="rect">
            <a:avLst/>
          </a:prstGeom>
          <a:noFill/>
          <a:ln>
            <a:noFill/>
          </a:ln>
        </p:spPr>
      </p:pic>
      <p:pic>
        <p:nvPicPr>
          <p:cNvPr id="269" name="Google Shape;269;p21"/>
          <p:cNvPicPr preferRelativeResize="0"/>
          <p:nvPr/>
        </p:nvPicPr>
        <p:blipFill rotWithShape="1">
          <a:blip r:embed="rId12">
            <a:alphaModFix/>
          </a:blip>
          <a:srcRect b="2173" l="91527" r="1944" t="88397"/>
          <a:stretch/>
        </p:blipFill>
        <p:spPr>
          <a:xfrm>
            <a:off x="8621700" y="4610100"/>
            <a:ext cx="522301" cy="533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